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256" r:id="rId2"/>
    <p:sldId id="279" r:id="rId3"/>
    <p:sldId id="281" r:id="rId4"/>
    <p:sldId id="282" r:id="rId5"/>
    <p:sldId id="280" r:id="rId6"/>
    <p:sldId id="283" r:id="rId7"/>
    <p:sldId id="266" r:id="rId8"/>
    <p:sldId id="284" r:id="rId9"/>
    <p:sldId id="285" r:id="rId10"/>
    <p:sldId id="286" r:id="rId11"/>
    <p:sldId id="265" r:id="rId12"/>
    <p:sldId id="261" r:id="rId13"/>
    <p:sldId id="270" r:id="rId14"/>
    <p:sldId id="273" r:id="rId15"/>
    <p:sldId id="276" r:id="rId16"/>
    <p:sldId id="274" r:id="rId17"/>
    <p:sldId id="263" r:id="rId18"/>
    <p:sldId id="267" r:id="rId19"/>
    <p:sldId id="278" r:id="rId20"/>
    <p:sldId id="262" r:id="rId21"/>
    <p:sldId id="271"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3"/>
    <p:restoredTop sz="71000"/>
  </p:normalViewPr>
  <p:slideViewPr>
    <p:cSldViewPr snapToGrid="0" snapToObjects="1">
      <p:cViewPr varScale="1">
        <p:scale>
          <a:sx n="104" d="100"/>
          <a:sy n="104" d="100"/>
        </p:scale>
        <p:origin x="21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4ACA8B-C3B4-DD4D-BACE-5A9110F16261}" type="datetimeFigureOut">
              <a:rPr lang="en-US" smtClean="0"/>
              <a:t>4/14/23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28AE6-94C4-CE4A-B128-5BACF47116BF}" type="slidenum">
              <a:rPr lang="en-US" smtClean="0"/>
              <a:t>‹#›</a:t>
            </a:fld>
            <a:endParaRPr lang="en-US"/>
          </a:p>
        </p:txBody>
      </p:sp>
    </p:spTree>
    <p:extLst>
      <p:ext uri="{BB962C8B-B14F-4D97-AF65-F5344CB8AC3E}">
        <p14:creationId xmlns:p14="http://schemas.microsoft.com/office/powerpoint/2010/main" val="4136136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1128AE6-94C4-CE4A-B128-5BACF47116BF}" type="slidenum">
              <a:rPr lang="en-US" smtClean="0"/>
              <a:t>2</a:t>
            </a:fld>
            <a:endParaRPr lang="en-US"/>
          </a:p>
        </p:txBody>
      </p:sp>
    </p:spTree>
    <p:extLst>
      <p:ext uri="{BB962C8B-B14F-4D97-AF65-F5344CB8AC3E}">
        <p14:creationId xmlns:p14="http://schemas.microsoft.com/office/powerpoint/2010/main" val="1579146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learning algorithm has its own representation of the problem. Some representations may be better than others which makes learning easier. For example in the figure shown we have 3 classes (1,2,3) the goal of the machine learning algorithm is to find a decision boundary (represented in purple) that is able to to segregate your classes.  For the right hand plot we see that if we use only the given two features and our model representation is a linear function then we learn the optimal linear decision boundaries however if the model representation includes higher order non linear functions then we can learn more complex decision boundaries that are able to segregate your classes much more better. In this case we have a quadratic decision boundary.</a:t>
            </a:r>
          </a:p>
          <a:p>
            <a:endParaRPr lang="en-US" dirty="0"/>
          </a:p>
          <a:p>
            <a:r>
              <a:rPr lang="en-US" dirty="0"/>
              <a:t>Note </a:t>
            </a:r>
          </a:p>
          <a:p>
            <a:r>
              <a:rPr lang="en-US" dirty="0"/>
              <a:t>-Here both the models use linear discriminant analysis to find linear decision boundaries but for the plot on the right we expand the 2D feature set (X1, X2) to a 5D feature set(X1,X2,X1^2,X1X2,X2^2) and then fit a linear decision hyperplane to segregate the classes in the 5D space which corresponds to fitting a quadratic function in the 2D space. </a:t>
            </a:r>
          </a:p>
          <a:p>
            <a:r>
              <a:rPr lang="en-US" dirty="0"/>
              <a:t>-This is a classic example that shows how you represent the data is as important as selecting your model. Hence representation encompasses both data representation + model representation</a:t>
            </a:r>
          </a:p>
        </p:txBody>
      </p:sp>
      <p:sp>
        <p:nvSpPr>
          <p:cNvPr id="4" name="Slide Number Placeholder 3"/>
          <p:cNvSpPr>
            <a:spLocks noGrp="1"/>
          </p:cNvSpPr>
          <p:nvPr>
            <p:ph type="sldNum" sz="quarter" idx="5"/>
          </p:nvPr>
        </p:nvSpPr>
        <p:spPr/>
        <p:txBody>
          <a:bodyPr/>
          <a:lstStyle/>
          <a:p>
            <a:fld id="{91128AE6-94C4-CE4A-B128-5BACF47116BF}" type="slidenum">
              <a:rPr lang="en-US" smtClean="0"/>
              <a:t>15</a:t>
            </a:fld>
            <a:endParaRPr lang="en-US"/>
          </a:p>
        </p:txBody>
      </p:sp>
    </p:spTree>
    <p:extLst>
      <p:ext uri="{BB962C8B-B14F-4D97-AF65-F5344CB8AC3E}">
        <p14:creationId xmlns:p14="http://schemas.microsoft.com/office/powerpoint/2010/main" val="3499705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previous example we saw visually that one model was performing better at segregating the classes compared to the other. We can also express how much better quantitatively by using some kind of metric. This brings us to the second component of a machine learning algorithm which is evaluation.</a:t>
            </a:r>
          </a:p>
          <a:p>
            <a:r>
              <a:rPr lang="en-US" dirty="0"/>
              <a:t>- Not only do evaluation functions help us determine which model is better performing compared to several other different machine learning models but are also used to find the optimal model within a chosen model type to perform a certain task and this is done using the third component of a machine learning algorithm which is called optimization.</a:t>
            </a:r>
          </a:p>
          <a:p>
            <a:pPr marL="171450" indent="-171450">
              <a:buFontTx/>
              <a:buChar char="-"/>
            </a:pPr>
            <a:r>
              <a:rPr lang="en-US" dirty="0"/>
              <a:t>To search the hypothesis space/model space efficiently to find the best model representation we use optimization algorithms that are guided by the scoring/objective functions to find the optimal model representation for a given task.</a:t>
            </a:r>
          </a:p>
        </p:txBody>
      </p:sp>
      <p:sp>
        <p:nvSpPr>
          <p:cNvPr id="4" name="Slide Number Placeholder 3"/>
          <p:cNvSpPr>
            <a:spLocks noGrp="1"/>
          </p:cNvSpPr>
          <p:nvPr>
            <p:ph type="sldNum" sz="quarter" idx="5"/>
          </p:nvPr>
        </p:nvSpPr>
        <p:spPr/>
        <p:txBody>
          <a:bodyPr/>
          <a:lstStyle/>
          <a:p>
            <a:fld id="{91128AE6-94C4-CE4A-B128-5BACF47116BF}" type="slidenum">
              <a:rPr lang="en-US" smtClean="0"/>
              <a:t>16</a:t>
            </a:fld>
            <a:endParaRPr lang="en-US"/>
          </a:p>
        </p:txBody>
      </p:sp>
    </p:spTree>
    <p:extLst>
      <p:ext uri="{BB962C8B-B14F-4D97-AF65-F5344CB8AC3E}">
        <p14:creationId xmlns:p14="http://schemas.microsoft.com/office/powerpoint/2010/main" val="1103137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 breast cancer patients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PAM50 approach is used to classify breast cancer based on expression of 50 marker genes to divide patients into 4 sub categories.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However </a:t>
            </a:r>
            <a:r>
              <a:rPr lang="en-US" sz="1200" dirty="0" err="1"/>
              <a:t>substai</a:t>
            </a:r>
            <a:endParaRPr lang="en-US" sz="1200" dirty="0"/>
          </a:p>
          <a:p>
            <a:pPr marL="171450" indent="-171450">
              <a:buFontTx/>
              <a:buChar char="-"/>
            </a:pPr>
            <a:endParaRPr lang="en-US" dirty="0"/>
          </a:p>
          <a:p>
            <a:endParaRPr lang="en-US" dirty="0"/>
          </a:p>
          <a:p>
            <a:r>
              <a:rPr lang="en-US" dirty="0"/>
              <a:t>Mitosis detection by using CNN</a:t>
            </a:r>
          </a:p>
          <a:p>
            <a:pPr marL="171450" indent="-171450">
              <a:buFontTx/>
              <a:buChar char="-"/>
            </a:pPr>
            <a:r>
              <a:rPr lang="en-US" dirty="0"/>
              <a:t>Cyan model doe not detect mitosis, green model correctly predicts mitosis (True Positive), red model falsely predicts mitosis (False Positive)</a:t>
            </a:r>
          </a:p>
          <a:p>
            <a:pPr marL="171450" indent="-171450">
              <a:buFontTx/>
              <a:buChar char="-"/>
            </a:pPr>
            <a:r>
              <a:rPr lang="en-US" dirty="0"/>
              <a:t>Model can detect with 88% precision</a:t>
            </a:r>
          </a:p>
        </p:txBody>
      </p:sp>
      <p:sp>
        <p:nvSpPr>
          <p:cNvPr id="4" name="Slide Number Placeholder 3"/>
          <p:cNvSpPr>
            <a:spLocks noGrp="1"/>
          </p:cNvSpPr>
          <p:nvPr>
            <p:ph type="sldNum" sz="quarter" idx="5"/>
          </p:nvPr>
        </p:nvSpPr>
        <p:spPr/>
        <p:txBody>
          <a:bodyPr/>
          <a:lstStyle/>
          <a:p>
            <a:fld id="{91128AE6-94C4-CE4A-B128-5BACF47116BF}" type="slidenum">
              <a:rPr lang="en-US" smtClean="0"/>
              <a:t>17</a:t>
            </a:fld>
            <a:endParaRPr lang="en-US"/>
          </a:p>
        </p:txBody>
      </p:sp>
    </p:spTree>
    <p:extLst>
      <p:ext uri="{BB962C8B-B14F-4D97-AF65-F5344CB8AC3E}">
        <p14:creationId xmlns:p14="http://schemas.microsoft.com/office/powerpoint/2010/main" val="2585854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of changes in operating conditions change in product flow rates, product compositions</a:t>
            </a:r>
          </a:p>
          <a:p>
            <a:pPr marL="171450" indent="-171450">
              <a:buFontTx/>
              <a:buChar char="-"/>
            </a:pPr>
            <a:r>
              <a:rPr lang="en-US" dirty="0"/>
              <a:t>Examples of new disturbances are environmental disturbances such as rain storms,  high speed winds, disturbances in feed composition</a:t>
            </a:r>
          </a:p>
          <a:p>
            <a:pPr marL="171450" indent="-171450">
              <a:buFontTx/>
              <a:buChar char="-"/>
            </a:pPr>
            <a:r>
              <a:rPr lang="en-US" dirty="0"/>
              <a:t>Examples in change of process dynamics are : heat exchanger fouling, catalyst deactivation</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Gain scheduling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uses family of non linear controllers each  of which provides satisfactory control for a different operating point of the system. (Page 290)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Piece wise constant controller gain that varies with error signal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Tx/>
              <a:buChar char="-"/>
            </a:pPr>
            <a:r>
              <a:rPr lang="en-US" dirty="0"/>
              <a:t>V is voltage applied to pump</a:t>
            </a:r>
          </a:p>
          <a:p>
            <a:pPr marL="171450" indent="-171450">
              <a:buFontTx/>
              <a:buChar char="-"/>
            </a:pPr>
            <a:r>
              <a:rPr lang="en-US" dirty="0"/>
              <a:t>‘b’ is constant related to input flow rate based on voltage applied</a:t>
            </a:r>
          </a:p>
          <a:p>
            <a:pPr marL="171450" indent="-171450">
              <a:buFontTx/>
              <a:buChar char="-"/>
            </a:pPr>
            <a:r>
              <a:rPr lang="en-US" dirty="0"/>
              <a:t>’a’ is constant related to output flow rate based on height of water already in the tank</a:t>
            </a:r>
          </a:p>
          <a:p>
            <a:pPr marL="171450" indent="-171450">
              <a:buFontTx/>
              <a:buChar char="-"/>
            </a:pPr>
            <a:r>
              <a:rPr lang="en-US" dirty="0"/>
              <a:t>A is cross section of tank</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1128AE6-94C4-CE4A-B128-5BACF47116BF}" type="slidenum">
              <a:rPr lang="en-US" smtClean="0"/>
              <a:t>18</a:t>
            </a:fld>
            <a:endParaRPr lang="en-US"/>
          </a:p>
        </p:txBody>
      </p:sp>
    </p:spTree>
    <p:extLst>
      <p:ext uri="{BB962C8B-B14F-4D97-AF65-F5344CB8AC3E}">
        <p14:creationId xmlns:p14="http://schemas.microsoft.com/office/powerpoint/2010/main" val="3977221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RL agent is a neural network is a one layer neural network that emulates the role of PI </a:t>
                </a:r>
                <a:r>
                  <a:rPr lang="en-US" dirty="0" err="1"/>
                  <a:t>contoller</a:t>
                </a:r>
                <a:r>
                  <a:rPr lang="en-US" dirty="0"/>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𝑒</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𝑒</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𝑑𝑡</m:t>
                        </m:r>
                      </m:e>
                    </m:nary>
                  </m:oMath>
                </a14:m>
                <a:r>
                  <a:rPr lang="en-US" dirty="0"/>
                  <a:t> </a:t>
                </a:r>
              </a:p>
              <a:p>
                <a:r>
                  <a:rPr lang="en-US" dirty="0"/>
                  <a:t>We learn the weights of the actor using a twin delayed deep deterministic policy gradient (TD3) Reinforcement learning algorithm which is a special kind of actor critic reinforcement learning.</a:t>
                </a:r>
              </a:p>
              <a:p>
                <a:r>
                  <a:rPr lang="en-US" dirty="0"/>
                  <a:t>In simple words </a:t>
                </a:r>
              </a:p>
              <a:p>
                <a:pPr marL="171450" indent="-171450">
                  <a:buFontTx/>
                  <a:buChar char="-"/>
                </a:pPr>
                <a:r>
                  <a:rPr lang="en-US" dirty="0"/>
                  <a:t>The actor is a neural network that performs the action on the environment. It learns the optimal policy.</a:t>
                </a:r>
              </a:p>
              <a:p>
                <a:pPr marL="171450" indent="-171450">
                  <a:buFontTx/>
                  <a:buChar char="-"/>
                </a:pPr>
                <a:r>
                  <a:rPr lang="en-US" dirty="0"/>
                  <a:t>The critic is also a neural network that provides feedback to the actor on how good the selected action is. It provides the value of the selected action at a given state of the system.</a:t>
                </a:r>
              </a:p>
              <a:p>
                <a:pPr marL="171450" indent="-171450">
                  <a:buFontTx/>
                  <a:buChar char="-"/>
                </a:pPr>
                <a:r>
                  <a:rPr lang="en-US" dirty="0"/>
                  <a:t>In the above RL algorithm we have two critics (twin delayed)</a:t>
                </a:r>
              </a:p>
              <a:p>
                <a:pPr marL="171450" indent="-171450">
                  <a:buFontTx/>
                  <a:buChar char="-"/>
                </a:pPr>
                <a:r>
                  <a:rPr lang="en-US" dirty="0"/>
                  <a:t>‘deep’ stands for the fact we are using neural networks to model our actor(policy function) and critic (value functions)</a:t>
                </a:r>
              </a:p>
              <a:p>
                <a:pPr marL="171450" indent="-171450">
                  <a:buFontTx/>
                  <a:buChar char="-"/>
                </a:pPr>
                <a:r>
                  <a:rPr lang="en-US" dirty="0"/>
                  <a:t>‘Deterministic policy gradient’ essentially means we are operating in a continuous action space (</a:t>
                </a:r>
                <a:r>
                  <a:rPr lang="en-US" dirty="0" err="1"/>
                  <a:t>i.e</a:t>
                </a:r>
                <a:r>
                  <a:rPr lang="en-US" dirty="0"/>
                  <a:t> </a:t>
                </a:r>
                <a:r>
                  <a:rPr lang="en-US" dirty="0" err="1"/>
                  <a:t>volatege</a:t>
                </a:r>
                <a:r>
                  <a:rPr lang="en-US" dirty="0"/>
                  <a:t> is not discrete but can take a range of values) </a:t>
                </a:r>
              </a:p>
              <a:p>
                <a:pPr marL="0" indent="0">
                  <a:buFontTx/>
                  <a:buNone/>
                </a:pPr>
                <a:r>
                  <a:rPr lang="en-US" dirty="0"/>
                  <a:t>The amount of error tells us how far away we are from the desired state which is when height of water in tank is equal to the desired water level.</a:t>
                </a:r>
              </a:p>
              <a:p>
                <a:r>
                  <a:rPr lang="en-US" dirty="0"/>
                  <a:t>Reward is calculated based on action taken and error obtained due to that action.</a:t>
                </a:r>
              </a:p>
              <a:p>
                <a:endParaRPr lang="en-US" dirty="0"/>
              </a:p>
            </p:txBody>
          </p:sp>
        </mc:Choice>
        <mc:Fallback xmlns="">
          <p:sp>
            <p:nvSpPr>
              <p:cNvPr id="3" name="Notes Placeholder 2"/>
              <p:cNvSpPr>
                <a:spLocks noGrp="1"/>
              </p:cNvSpPr>
              <p:nvPr>
                <p:ph type="body" idx="1"/>
              </p:nvPr>
            </p:nvSpPr>
            <p:spPr/>
            <p:txBody>
              <a:bodyPr/>
              <a:lstStyle/>
              <a:p>
                <a:r>
                  <a:rPr lang="en-US" dirty="0"/>
                  <a:t>RL agent is a neural network is a one layer neural network that emulates the role of PI </a:t>
                </a:r>
                <a:r>
                  <a:rPr lang="en-US" dirty="0" err="1"/>
                  <a:t>contoller</a:t>
                </a:r>
                <a:r>
                  <a:rPr lang="en-US" dirty="0"/>
                  <a:t> : </a:t>
                </a:r>
                <a:r>
                  <a:rPr lang="en-US" b="0" i="0">
                    <a:latin typeface="Cambria Math" panose="02040503050406030204" pitchFamily="18" charset="0"/>
                  </a:rPr>
                  <a:t>𝐾_𝑝∗𝑒(𝑡)+𝐾_𝑖 ∫1▒𝑒(𝑡)𝑑𝑡</a:t>
                </a:r>
                <a:r>
                  <a:rPr lang="en-US" dirty="0"/>
                  <a:t> </a:t>
                </a:r>
              </a:p>
              <a:p>
                <a:r>
                  <a:rPr lang="en-US" dirty="0"/>
                  <a:t>We learn the weights of the actor using a twin delayed deep deterministic policy gradient (TD3) Reinforcement learning algorithm which is a special kind of actor critic reinforcement learning.</a:t>
                </a:r>
              </a:p>
              <a:p>
                <a:r>
                  <a:rPr lang="en-US" dirty="0"/>
                  <a:t>In simple words </a:t>
                </a:r>
              </a:p>
              <a:p>
                <a:pPr marL="171450" indent="-171450">
                  <a:buFontTx/>
                  <a:buChar char="-"/>
                </a:pPr>
                <a:r>
                  <a:rPr lang="en-US" dirty="0"/>
                  <a:t>The actor is a neural network that performs the action on the environment. It learns the optimal policy.</a:t>
                </a:r>
              </a:p>
              <a:p>
                <a:pPr marL="171450" indent="-171450">
                  <a:buFontTx/>
                  <a:buChar char="-"/>
                </a:pPr>
                <a:r>
                  <a:rPr lang="en-US" dirty="0"/>
                  <a:t>The critic is also a neural network that provides feedback to the actor on how good the selected action is. It provides the value of the selected action at a given state of the system.</a:t>
                </a:r>
              </a:p>
              <a:p>
                <a:pPr marL="171450" indent="-171450">
                  <a:buFontTx/>
                  <a:buChar char="-"/>
                </a:pPr>
                <a:r>
                  <a:rPr lang="en-US" dirty="0"/>
                  <a:t>In the above RL algorithm we have two critics (twin delayed)</a:t>
                </a:r>
              </a:p>
              <a:p>
                <a:pPr marL="171450" indent="-171450">
                  <a:buFontTx/>
                  <a:buChar char="-"/>
                </a:pPr>
                <a:r>
                  <a:rPr lang="en-US" dirty="0"/>
                  <a:t>‘deep’ stands for the fact we are using neural networks to model our actor(policy function) and critic (value functions)</a:t>
                </a:r>
              </a:p>
              <a:p>
                <a:pPr marL="171450" indent="-171450">
                  <a:buFontTx/>
                  <a:buChar char="-"/>
                </a:pPr>
                <a:r>
                  <a:rPr lang="en-US" dirty="0"/>
                  <a:t>‘Deterministic policy gradient’ essentially means we are operating in a continuous action space (</a:t>
                </a:r>
                <a:r>
                  <a:rPr lang="en-US" dirty="0" err="1"/>
                  <a:t>i.e</a:t>
                </a:r>
                <a:r>
                  <a:rPr lang="en-US" dirty="0"/>
                  <a:t> </a:t>
                </a:r>
                <a:r>
                  <a:rPr lang="en-US" dirty="0" err="1"/>
                  <a:t>volatege</a:t>
                </a:r>
                <a:r>
                  <a:rPr lang="en-US" dirty="0"/>
                  <a:t> is not discrete but can take a range of values) </a:t>
                </a:r>
              </a:p>
              <a:p>
                <a:pPr marL="0" indent="0">
                  <a:buFontTx/>
                  <a:buNone/>
                </a:pPr>
                <a:r>
                  <a:rPr lang="en-US" dirty="0"/>
                  <a:t>The amount of error tells us how far away we are from the desired state which is when height of water in tank is equal to the desired water level.</a:t>
                </a:r>
              </a:p>
              <a:p>
                <a:r>
                  <a:rPr lang="en-US" dirty="0"/>
                  <a:t>Reward is calculated based on action taken and error obtained due to that action.</a:t>
                </a:r>
              </a:p>
              <a:p>
                <a:endParaRPr lang="en-US" dirty="0"/>
              </a:p>
            </p:txBody>
          </p:sp>
        </mc:Fallback>
      </mc:AlternateContent>
      <p:sp>
        <p:nvSpPr>
          <p:cNvPr id="4" name="Slide Number Placeholder 3"/>
          <p:cNvSpPr>
            <a:spLocks noGrp="1"/>
          </p:cNvSpPr>
          <p:nvPr>
            <p:ph type="sldNum" sz="quarter" idx="5"/>
          </p:nvPr>
        </p:nvSpPr>
        <p:spPr/>
        <p:txBody>
          <a:bodyPr/>
          <a:lstStyle/>
          <a:p>
            <a:fld id="{91128AE6-94C4-CE4A-B128-5BACF47116BF}" type="slidenum">
              <a:rPr lang="en-US" smtClean="0"/>
              <a:t>19</a:t>
            </a:fld>
            <a:endParaRPr lang="en-US"/>
          </a:p>
        </p:txBody>
      </p:sp>
    </p:spTree>
    <p:extLst>
      <p:ext uri="{BB962C8B-B14F-4D97-AF65-F5344CB8AC3E}">
        <p14:creationId xmlns:p14="http://schemas.microsoft.com/office/powerpoint/2010/main" val="2689077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–representative : Training data must be representative of new data you want to generalize to !</a:t>
            </a:r>
          </a:p>
          <a:p>
            <a:r>
              <a:rPr lang="en-US" dirty="0" err="1"/>
              <a:t>Irrelevent</a:t>
            </a:r>
            <a:r>
              <a:rPr lang="en-US" dirty="0"/>
              <a:t> features : Features that are not correlated with the output, have too much noise, have the same value for all the datapoints are not so much useful for performing a classification or regression task.</a:t>
            </a:r>
          </a:p>
          <a:p>
            <a:endParaRPr lang="en-US" dirty="0"/>
          </a:p>
          <a:p>
            <a:r>
              <a:rPr lang="en-US" dirty="0"/>
              <a:t>K-Nearest </a:t>
            </a:r>
            <a:r>
              <a:rPr lang="en-US" dirty="0" err="1"/>
              <a:t>Neighbours</a:t>
            </a:r>
            <a:r>
              <a:rPr lang="en-US" dirty="0"/>
              <a:t> :</a:t>
            </a:r>
          </a:p>
          <a:p>
            <a:pPr marL="171450" indent="-171450">
              <a:buFontTx/>
              <a:buChar char="-"/>
            </a:pPr>
            <a:r>
              <a:rPr lang="en-US" dirty="0"/>
              <a:t>Points of similar class group together.</a:t>
            </a:r>
          </a:p>
          <a:p>
            <a:pPr marL="171450" indent="-171450">
              <a:buFontTx/>
              <a:buChar char="-"/>
            </a:pPr>
            <a:r>
              <a:rPr lang="en-US" dirty="0"/>
              <a:t>Here based on each datapoint in the training set we find the ‘k’ nearest </a:t>
            </a:r>
            <a:r>
              <a:rPr lang="en-US" dirty="0" err="1"/>
              <a:t>neighbours</a:t>
            </a:r>
            <a:r>
              <a:rPr lang="en-US" dirty="0"/>
              <a:t>. </a:t>
            </a:r>
          </a:p>
          <a:p>
            <a:pPr marL="171450" indent="-171450">
              <a:buFontTx/>
              <a:buChar char="-"/>
            </a:pPr>
            <a:r>
              <a:rPr lang="en-US" dirty="0"/>
              <a:t>In case of overfitting we consider only the 1st nearest neighbors we get this very complex decision boundary function that fits to the noise in the data. This is called overfitting.</a:t>
            </a:r>
          </a:p>
          <a:p>
            <a:pPr marL="171450" indent="-171450">
              <a:buFontTx/>
              <a:buChar char="-"/>
            </a:pPr>
            <a:r>
              <a:rPr lang="en-US" dirty="0"/>
              <a:t>By considering more nearest neighbors we get a much more cleaner decision boundary that tries to is close to the optimal decision boundary for separating the blue and orange classes.</a:t>
            </a:r>
          </a:p>
          <a:p>
            <a:pPr marL="171450" indent="-171450">
              <a:buFontTx/>
              <a:buChar char="-"/>
            </a:pPr>
            <a:r>
              <a:rPr lang="en-US" dirty="0"/>
              <a:t>We can find the optimal decision boundary by varying our model hyperparameter which is the number of nearest neighbors and compare the classification test error we get in each case. </a:t>
            </a:r>
          </a:p>
          <a:p>
            <a:pPr marL="171450" indent="-171450">
              <a:buFontTx/>
              <a:buChar char="-"/>
            </a:pPr>
            <a:r>
              <a:rPr lang="en-US" dirty="0"/>
              <a:t>Higher the value of ‘k’ the more we are approximating our decision boundary until eventually it becomes linear. </a:t>
            </a:r>
          </a:p>
          <a:p>
            <a:pPr marL="171450" indent="-171450">
              <a:buFontTx/>
              <a:buChar char="-"/>
            </a:pPr>
            <a:r>
              <a:rPr lang="en-US" dirty="0"/>
              <a:t>By decreasing the value of ‘k’ even further we risk at the chance of overfitting due to increased </a:t>
            </a:r>
            <a:r>
              <a:rPr lang="en-US"/>
              <a:t>model complexity.</a:t>
            </a:r>
            <a:endParaRPr lang="en-US" dirty="0"/>
          </a:p>
        </p:txBody>
      </p:sp>
      <p:sp>
        <p:nvSpPr>
          <p:cNvPr id="4" name="Slide Number Placeholder 3"/>
          <p:cNvSpPr>
            <a:spLocks noGrp="1"/>
          </p:cNvSpPr>
          <p:nvPr>
            <p:ph type="sldNum" sz="quarter" idx="5"/>
          </p:nvPr>
        </p:nvSpPr>
        <p:spPr/>
        <p:txBody>
          <a:bodyPr/>
          <a:lstStyle/>
          <a:p>
            <a:fld id="{91128AE6-94C4-CE4A-B128-5BACF47116BF}" type="slidenum">
              <a:rPr lang="en-US" smtClean="0"/>
              <a:t>20</a:t>
            </a:fld>
            <a:endParaRPr lang="en-US"/>
          </a:p>
        </p:txBody>
      </p:sp>
    </p:spTree>
    <p:extLst>
      <p:ext uri="{BB962C8B-B14F-4D97-AF65-F5344CB8AC3E}">
        <p14:creationId xmlns:p14="http://schemas.microsoft.com/office/powerpoint/2010/main" val="2494384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28AE6-94C4-CE4A-B128-5BACF47116BF}" type="slidenum">
              <a:rPr lang="en-US" smtClean="0"/>
              <a:t>21</a:t>
            </a:fld>
            <a:endParaRPr lang="en-US"/>
          </a:p>
        </p:txBody>
      </p:sp>
    </p:spTree>
    <p:extLst>
      <p:ext uri="{BB962C8B-B14F-4D97-AF65-F5344CB8AC3E}">
        <p14:creationId xmlns:p14="http://schemas.microsoft.com/office/powerpoint/2010/main" val="386673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Robert </a:t>
            </a:r>
            <a:r>
              <a:rPr lang="en-US" dirty="0" err="1"/>
              <a:t>Tibshirani</a:t>
            </a:r>
            <a:r>
              <a:rPr lang="en-US" dirty="0"/>
              <a:t> is a professor in the department of Statistics and Biomedical data science at Stanford University.</a:t>
            </a:r>
          </a:p>
          <a:p>
            <a:pPr marL="171450" indent="-171450">
              <a:buFontTx/>
              <a:buChar char="-"/>
            </a:pPr>
            <a:r>
              <a:rPr lang="en-US" dirty="0"/>
              <a:t>Francois Chollet creator of </a:t>
            </a:r>
            <a:r>
              <a:rPr lang="en-US" dirty="0" err="1"/>
              <a:t>Keras</a:t>
            </a:r>
            <a:r>
              <a:rPr lang="en-US" dirty="0"/>
              <a:t> deep learning library and main contributor to </a:t>
            </a:r>
            <a:r>
              <a:rPr lang="en-US" dirty="0" err="1"/>
              <a:t>Tensorflow</a:t>
            </a:r>
            <a:r>
              <a:rPr lang="en-US" dirty="0"/>
              <a:t> </a:t>
            </a:r>
          </a:p>
          <a:p>
            <a:pPr marL="171450" indent="-171450">
              <a:buFontTx/>
              <a:buChar char="-"/>
            </a:pPr>
            <a:r>
              <a:rPr lang="en-US" dirty="0"/>
              <a:t>Ian goodfellow creator of Generative Adversarial Network (GAN). </a:t>
            </a:r>
          </a:p>
        </p:txBody>
      </p:sp>
      <p:sp>
        <p:nvSpPr>
          <p:cNvPr id="4" name="Slide Number Placeholder 3"/>
          <p:cNvSpPr>
            <a:spLocks noGrp="1"/>
          </p:cNvSpPr>
          <p:nvPr>
            <p:ph type="sldNum" sz="quarter" idx="5"/>
          </p:nvPr>
        </p:nvSpPr>
        <p:spPr/>
        <p:txBody>
          <a:bodyPr/>
          <a:lstStyle/>
          <a:p>
            <a:fld id="{91128AE6-94C4-CE4A-B128-5BACF47116BF}" type="slidenum">
              <a:rPr lang="en-US" smtClean="0"/>
              <a:t>22</a:t>
            </a:fld>
            <a:endParaRPr lang="en-US"/>
          </a:p>
        </p:txBody>
      </p:sp>
    </p:spTree>
    <p:extLst>
      <p:ext uri="{BB962C8B-B14F-4D97-AF65-F5344CB8AC3E}">
        <p14:creationId xmlns:p14="http://schemas.microsoft.com/office/powerpoint/2010/main" val="213525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machines think ?</a:t>
            </a:r>
          </a:p>
          <a:p>
            <a:pPr marL="171450" indent="-171450">
              <a:buFontTx/>
              <a:buChar char="-"/>
            </a:pPr>
            <a:r>
              <a:rPr lang="en-US" dirty="0"/>
              <a:t>Famous question posed by Alan Turing in his 1950 paper Computing Machinery and Intelligence.</a:t>
            </a:r>
          </a:p>
          <a:p>
            <a:pPr marL="171450" indent="-171450">
              <a:buFontTx/>
              <a:buChar char="-"/>
            </a:pPr>
            <a:r>
              <a:rPr lang="en-US" dirty="0"/>
              <a:t>Introduces Turing test, early concepts of genetic algorithms and reinforcement learning.</a:t>
            </a:r>
          </a:p>
          <a:p>
            <a:pPr marL="171450" indent="-171450">
              <a:buFontTx/>
              <a:buChar char="-"/>
            </a:pPr>
            <a:r>
              <a:rPr lang="en-US" dirty="0"/>
              <a:t>He writes the word think and machine are too ambiguous and general. He goes on to formulate another question which is related to the first question but is expressed in unambiguous words.</a:t>
            </a:r>
          </a:p>
          <a:p>
            <a:pPr marL="171450" indent="-171450">
              <a:buFontTx/>
              <a:buChar char="-"/>
            </a:pPr>
            <a:r>
              <a:rPr lang="en-US" dirty="0"/>
              <a:t>This new question can be described through a game called the ‘Imitation game’.</a:t>
            </a:r>
          </a:p>
          <a:p>
            <a:pPr marL="171450" indent="-171450">
              <a:buFontTx/>
              <a:buChar char="-"/>
            </a:pPr>
            <a:r>
              <a:rPr lang="en-US" dirty="0"/>
              <a:t>It involves a man (A), a woman(B) and an interrogator (C) who may be of either gender. </a:t>
            </a:r>
          </a:p>
          <a:p>
            <a:pPr marL="171450" indent="-171450">
              <a:buFontTx/>
              <a:buChar char="-"/>
            </a:pPr>
            <a:r>
              <a:rPr lang="en-US" dirty="0"/>
              <a:t>Interrogator © stays in a room separate from the other two. The interrogator knows the two ppl by labels X and Y and it is the objective of the interrogator to predict which of the other two is a man (A) and which is the woman (B).</a:t>
            </a:r>
          </a:p>
          <a:p>
            <a:pPr marL="171450" indent="-171450">
              <a:buFontTx/>
              <a:buChar char="-"/>
            </a:pPr>
            <a:r>
              <a:rPr lang="en-US" dirty="0"/>
              <a:t>Now if suppose ‘A’ is male and ‘B’ is female, it is the job of A to confuse the interrogator and trick the interrogator into predicting that A is female and B is male. </a:t>
            </a:r>
          </a:p>
          <a:p>
            <a:pPr marL="171450" indent="-171450">
              <a:buFontTx/>
              <a:buChar char="-"/>
            </a:pPr>
            <a:r>
              <a:rPr lang="en-US" dirty="0"/>
              <a:t>It is the job of ’B’ to assist the interrogator into making the right prediction maybe by saying I am female and ‘A’ is male but ‘A’ can revert and say that I am female and ‘B’ is male.</a:t>
            </a:r>
          </a:p>
          <a:p>
            <a:pPr marL="171450" indent="-171450">
              <a:buFontTx/>
              <a:buChar char="-"/>
            </a:pPr>
            <a:r>
              <a:rPr lang="en-US" dirty="0"/>
              <a:t>Now we can reformulate the above question as “What will happen if machine takes the place of ‘A’?” “Will the interrogator decide wrongly as often when the game is played like this as he does when the game is played between a man and a woman ?”</a:t>
            </a:r>
          </a:p>
          <a:p>
            <a:pPr marL="171450" indent="-171450">
              <a:buFontTx/>
              <a:buChar char="-"/>
            </a:pPr>
            <a:endParaRPr lang="en-US" dirty="0"/>
          </a:p>
          <a:p>
            <a:pPr marL="171450" indent="-171450">
              <a:buFontTx/>
              <a:buChar char="-"/>
            </a:pPr>
            <a:r>
              <a:rPr lang="en-US" dirty="0" err="1"/>
              <a:t>OpenAI</a:t>
            </a:r>
            <a:r>
              <a:rPr lang="en-US" dirty="0"/>
              <a:t> GPT Chatbot : https://</a:t>
            </a:r>
            <a:r>
              <a:rPr lang="en-US" dirty="0" err="1"/>
              <a:t>chat.openai.com</a:t>
            </a:r>
            <a:r>
              <a:rPr lang="en-US" dirty="0"/>
              <a:t>/auth/login</a:t>
            </a:r>
          </a:p>
          <a:p>
            <a:pPr marL="171450" indent="-171450">
              <a:buFontTx/>
              <a:buChar char="-"/>
            </a:pPr>
            <a:endParaRPr lang="en-US" dirty="0"/>
          </a:p>
          <a:p>
            <a:r>
              <a:rPr lang="en-US" dirty="0"/>
              <a:t>Artificial Intelligence :</a:t>
            </a:r>
          </a:p>
          <a:p>
            <a:r>
              <a:rPr lang="en-US" dirty="0"/>
              <a:t>Symbolic AI </a:t>
            </a:r>
          </a:p>
          <a:p>
            <a:pPr marL="171450" indent="-171450">
              <a:buFontTx/>
              <a:buChar char="-"/>
            </a:pPr>
            <a:r>
              <a:rPr lang="en-US" dirty="0"/>
              <a:t>Encompasses approaches that do not involve learning. For a long time experts believed human level intelligence could be obtained by crafting a large set of explicit rules. This was called Symbolic AI. Dominant paradigm from 1950 to 1980 until overtaken by machine learning and deep learning.</a:t>
            </a:r>
          </a:p>
          <a:p>
            <a:pPr marL="171450" indent="-171450">
              <a:buFontTx/>
              <a:buChar char="-"/>
            </a:pPr>
            <a:r>
              <a:rPr lang="en-US" dirty="0"/>
              <a:t>Symbolic AI was useful in cases where all the rules governing the process are known and can be logically coded using symbols and relations.</a:t>
            </a:r>
          </a:p>
          <a:p>
            <a:pPr marL="171450" indent="-171450">
              <a:buFontTx/>
              <a:buChar char="-"/>
            </a:pPr>
            <a:r>
              <a:rPr lang="en-US" dirty="0"/>
              <a:t>In cases where a fixed set of explicit rules cannot be determined symbolic AI fails. (Ex: Image classification, language translation, speech recognition). </a:t>
            </a:r>
          </a:p>
          <a:p>
            <a:pPr marL="171450" indent="-171450">
              <a:buFontTx/>
              <a:buChar char="-"/>
            </a:pPr>
            <a:r>
              <a:rPr lang="en-US" dirty="0"/>
              <a:t>However there is a resurgence in symbolic AI and attempt to reconcile symbolic AI with deep learning to combat the short comings of deep learning such as poor interpretability and generalization, data inefficiency (requires large volumes of data to achieve super human intelligence)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1128AE6-94C4-CE4A-B128-5BACF47116BF}" type="slidenum">
              <a:rPr lang="en-US" smtClean="0"/>
              <a:t>3</a:t>
            </a:fld>
            <a:endParaRPr lang="en-US"/>
          </a:p>
        </p:txBody>
      </p:sp>
    </p:spTree>
    <p:extLst>
      <p:ext uri="{BB962C8B-B14F-4D97-AF65-F5344CB8AC3E}">
        <p14:creationId xmlns:p14="http://schemas.microsoft.com/office/powerpoint/2010/main" val="2797699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1990s papers on using methods from machine learning and AI in remote sensing data. (Process of monitoring and the detecting physical characteristics of an area by measuring the emitted and reflected radiation typically from satellites)</a:t>
            </a:r>
          </a:p>
        </p:txBody>
      </p:sp>
      <p:sp>
        <p:nvSpPr>
          <p:cNvPr id="4" name="Slide Number Placeholder 3"/>
          <p:cNvSpPr>
            <a:spLocks noGrp="1"/>
          </p:cNvSpPr>
          <p:nvPr>
            <p:ph type="sldNum" sz="quarter" idx="5"/>
          </p:nvPr>
        </p:nvSpPr>
        <p:spPr/>
        <p:txBody>
          <a:bodyPr/>
          <a:lstStyle/>
          <a:p>
            <a:fld id="{91128AE6-94C4-CE4A-B128-5BACF47116BF}" type="slidenum">
              <a:rPr lang="en-US" smtClean="0"/>
              <a:t>4</a:t>
            </a:fld>
            <a:endParaRPr lang="en-US"/>
          </a:p>
        </p:txBody>
      </p:sp>
    </p:spTree>
    <p:extLst>
      <p:ext uri="{BB962C8B-B14F-4D97-AF65-F5344CB8AC3E}">
        <p14:creationId xmlns:p14="http://schemas.microsoft.com/office/powerpoint/2010/main" val="3633160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t>
            </a:r>
          </a:p>
          <a:p>
            <a:r>
              <a:rPr lang="en-US" dirty="0"/>
              <a:t>Supervised Learning</a:t>
            </a:r>
          </a:p>
          <a:p>
            <a:pPr marL="171450" indent="-171450">
              <a:buFontTx/>
              <a:buChar char="-"/>
            </a:pPr>
            <a:r>
              <a:rPr lang="en-US" dirty="0"/>
              <a:t>An analogy to supervised learning is where the teacher (</a:t>
            </a:r>
            <a:r>
              <a:rPr lang="en-US" dirty="0" err="1"/>
              <a:t>i.e</a:t>
            </a:r>
            <a:r>
              <a:rPr lang="en-US" dirty="0"/>
              <a:t> you) teaches the student (</a:t>
            </a:r>
            <a:r>
              <a:rPr lang="en-US" dirty="0" err="1"/>
              <a:t>i.e</a:t>
            </a:r>
            <a:r>
              <a:rPr lang="en-US" dirty="0"/>
              <a:t> the computer) what is the right answer. </a:t>
            </a:r>
          </a:p>
          <a:p>
            <a:pPr marL="171450" indent="-171450">
              <a:buFontTx/>
              <a:buChar char="-"/>
            </a:pPr>
            <a:r>
              <a:rPr lang="en-US" dirty="0"/>
              <a:t>Supervised learning typically involves performing either or both classification or regression.</a:t>
            </a:r>
          </a:p>
          <a:p>
            <a:pPr marL="171450" indent="-171450">
              <a:buFontTx/>
              <a:buChar char="-"/>
            </a:pPr>
            <a:r>
              <a:rPr lang="en-US" dirty="0"/>
              <a:t>The goal of classification is to predict the class a feature or set of features belong to. The example shown is for a spam filter which classifies email into two classes (‘spam’ or ‘not spam’). Here the contents of the email would be the features and the class is the label. The model essentially learns a decision boundary that separates the feature space into the two classes.</a:t>
            </a:r>
          </a:p>
          <a:p>
            <a:pPr marL="171450" indent="-171450">
              <a:buFontTx/>
              <a:buChar char="-"/>
            </a:pPr>
            <a:r>
              <a:rPr lang="en-US" dirty="0"/>
              <a:t>The goal of regression is to predict a numeric value for a given feature or set of features. In the example shown we have a set of points for each of which we have the corresponding label/value. This is our training set. We want to train the model to predict the value at a new instance. The model learns a function to fit the given data. Using this learned function, the model can essentially predict the value for any new instance.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1128AE6-94C4-CE4A-B128-5BACF47116BF}" type="slidenum">
              <a:rPr lang="en-US" smtClean="0"/>
              <a:t>7</a:t>
            </a:fld>
            <a:endParaRPr lang="en-US"/>
          </a:p>
        </p:txBody>
      </p:sp>
    </p:spTree>
    <p:extLst>
      <p:ext uri="{BB962C8B-B14F-4D97-AF65-F5344CB8AC3E}">
        <p14:creationId xmlns:p14="http://schemas.microsoft.com/office/powerpoint/2010/main" val="1137807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t>
            </a:r>
          </a:p>
          <a:p>
            <a:pPr marL="0" indent="0">
              <a:buFontTx/>
              <a:buNone/>
            </a:pPr>
            <a:r>
              <a:rPr lang="en-US" dirty="0"/>
              <a:t> Unsupervised Learning</a:t>
            </a:r>
          </a:p>
          <a:p>
            <a:pPr marL="171450" indent="-171450">
              <a:buFontTx/>
              <a:buChar char="-"/>
            </a:pPr>
            <a:r>
              <a:rPr lang="en-US" dirty="0"/>
              <a:t>An analogy to Unsupervised Learning is where we ask the student(</a:t>
            </a:r>
            <a:r>
              <a:rPr lang="en-US" dirty="0" err="1"/>
              <a:t>i.e</a:t>
            </a:r>
            <a:r>
              <a:rPr lang="en-US" dirty="0"/>
              <a:t> computer) to identify relevant patterns in the data without providing it any labels.</a:t>
            </a:r>
          </a:p>
          <a:p>
            <a:pPr marL="171450" indent="-171450">
              <a:buFontTx/>
              <a:buChar char="-"/>
            </a:pPr>
            <a:r>
              <a:rPr lang="en-US" dirty="0"/>
              <a:t>In the example shown we train the model on a set of images of handwritten numbers 0-9 and we give it the take segregate the images into different classes. Note we are not specifying explicitly what number each image corresponds to. The model learns to segregate images into different classes based on the way each number is written.</a:t>
            </a:r>
          </a:p>
          <a:p>
            <a:pPr marL="171450" indent="-171450">
              <a:buFontTx/>
              <a:buChar char="-"/>
            </a:pPr>
            <a:r>
              <a:rPr lang="en-US" dirty="0"/>
              <a:t>Unsupervised learning useful in cases where we want to learn patterns from a large amount of data but we may not have labels for all the features in the dataset.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1128AE6-94C4-CE4A-B128-5BACF47116BF}" type="slidenum">
              <a:rPr lang="en-US" smtClean="0"/>
              <a:t>8</a:t>
            </a:fld>
            <a:endParaRPr lang="en-US"/>
          </a:p>
        </p:txBody>
      </p:sp>
    </p:spTree>
    <p:extLst>
      <p:ext uri="{BB962C8B-B14F-4D97-AF65-F5344CB8AC3E}">
        <p14:creationId xmlns:p14="http://schemas.microsoft.com/office/powerpoint/2010/main" val="1463884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t>
            </a:r>
          </a:p>
          <a:p>
            <a:r>
              <a:rPr lang="en-US" dirty="0"/>
              <a:t>Reinforcement Learning:</a:t>
            </a:r>
          </a:p>
          <a:p>
            <a:pPr marL="171450" indent="-171450">
              <a:buFont typeface="Arial" panose="020B0604020202020204" pitchFamily="34" charset="0"/>
              <a:buChar char="•"/>
            </a:pPr>
            <a:r>
              <a:rPr lang="en-US" dirty="0"/>
              <a:t>This is like how humans learn by trial and error.</a:t>
            </a:r>
          </a:p>
          <a:p>
            <a:pPr marL="171450" indent="-171450">
              <a:buFont typeface="Arial" panose="020B0604020202020204" pitchFamily="34" charset="0"/>
              <a:buChar char="•"/>
            </a:pPr>
            <a:r>
              <a:rPr lang="en-US" dirty="0"/>
              <a:t>Here you have a model called the agent. The agent interacts with the environment through actions. Here we can see the action of the agent is to touch the fire.</a:t>
            </a:r>
          </a:p>
          <a:p>
            <a:pPr marL="171450" indent="-171450">
              <a:buFont typeface="Arial" panose="020B0604020202020204" pitchFamily="34" charset="0"/>
              <a:buChar char="•"/>
            </a:pPr>
            <a:r>
              <a:rPr lang="en-US" dirty="0"/>
              <a:t>Based on the action of the agent we reward or penalize the agent.</a:t>
            </a:r>
          </a:p>
          <a:p>
            <a:pPr marL="171450" indent="-171450">
              <a:buFont typeface="Arial" panose="020B0604020202020204" pitchFamily="34" charset="0"/>
              <a:buChar char="•"/>
            </a:pPr>
            <a:r>
              <a:rPr lang="en-US" dirty="0"/>
              <a:t>It must learn by itself (without supervision) what is the best action to take at a given state. The actions to take at each state are specified through something called the policy. Through training the agent will learn the optimal policy that allows it maximize the cumulative rewards over time.</a:t>
            </a:r>
          </a:p>
        </p:txBody>
      </p:sp>
      <p:sp>
        <p:nvSpPr>
          <p:cNvPr id="4" name="Slide Number Placeholder 3"/>
          <p:cNvSpPr>
            <a:spLocks noGrp="1"/>
          </p:cNvSpPr>
          <p:nvPr>
            <p:ph type="sldNum" sz="quarter" idx="5"/>
          </p:nvPr>
        </p:nvSpPr>
        <p:spPr/>
        <p:txBody>
          <a:bodyPr/>
          <a:lstStyle/>
          <a:p>
            <a:fld id="{91128AE6-94C4-CE4A-B128-5BACF47116BF}" type="slidenum">
              <a:rPr lang="en-US" smtClean="0"/>
              <a:t>9</a:t>
            </a:fld>
            <a:endParaRPr lang="en-US"/>
          </a:p>
        </p:txBody>
      </p:sp>
    </p:spTree>
    <p:extLst>
      <p:ext uri="{BB962C8B-B14F-4D97-AF65-F5344CB8AC3E}">
        <p14:creationId xmlns:p14="http://schemas.microsoft.com/office/powerpoint/2010/main" val="969372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robots implement Reinforcement Learning algorithms to learn how to walk. DeepMind’s AlphaGo program is also a good example of Reinforcement Learning: it made the headlines in May 2017 when it beat the world champion </a:t>
            </a:r>
            <a:r>
              <a:rPr lang="en-US" dirty="0" err="1"/>
              <a:t>Ke</a:t>
            </a:r>
            <a:r>
              <a:rPr lang="en-US" dirty="0"/>
              <a:t> </a:t>
            </a:r>
            <a:r>
              <a:rPr lang="en-US" dirty="0" err="1"/>
              <a:t>Jie</a:t>
            </a:r>
            <a:r>
              <a:rPr lang="en-US" dirty="0"/>
              <a:t> at the game of Go. It learned its winning policy by analyzing millions of games, and then playing many games against itself. Note that learning was turned off during the games against the champion; AlphaGo was just applying the policy it had learned.</a:t>
            </a:r>
          </a:p>
        </p:txBody>
      </p:sp>
      <p:sp>
        <p:nvSpPr>
          <p:cNvPr id="4" name="Slide Number Placeholder 3"/>
          <p:cNvSpPr>
            <a:spLocks noGrp="1"/>
          </p:cNvSpPr>
          <p:nvPr>
            <p:ph type="sldNum" sz="quarter" idx="5"/>
          </p:nvPr>
        </p:nvSpPr>
        <p:spPr/>
        <p:txBody>
          <a:bodyPr/>
          <a:lstStyle/>
          <a:p>
            <a:fld id="{91128AE6-94C4-CE4A-B128-5BACF47116BF}" type="slidenum">
              <a:rPr lang="en-US" smtClean="0"/>
              <a:t>10</a:t>
            </a:fld>
            <a:endParaRPr lang="en-US"/>
          </a:p>
        </p:txBody>
      </p:sp>
    </p:spTree>
    <p:extLst>
      <p:ext uri="{BB962C8B-B14F-4D97-AF65-F5344CB8AC3E}">
        <p14:creationId xmlns:p14="http://schemas.microsoft.com/office/powerpoint/2010/main" val="3911784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1128AE6-94C4-CE4A-B128-5BACF47116BF}" type="slidenum">
              <a:rPr lang="en-US" smtClean="0"/>
              <a:t>11</a:t>
            </a:fld>
            <a:endParaRPr lang="en-US"/>
          </a:p>
        </p:txBody>
      </p:sp>
    </p:spTree>
    <p:extLst>
      <p:ext uri="{BB962C8B-B14F-4D97-AF65-F5344CB8AC3E}">
        <p14:creationId xmlns:p14="http://schemas.microsoft.com/office/powerpoint/2010/main" val="4060473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28AE6-94C4-CE4A-B128-5BACF47116BF}" type="slidenum">
              <a:rPr lang="en-US" smtClean="0"/>
              <a:t>12</a:t>
            </a:fld>
            <a:endParaRPr lang="en-US"/>
          </a:p>
        </p:txBody>
      </p:sp>
    </p:spTree>
    <p:extLst>
      <p:ext uri="{BB962C8B-B14F-4D97-AF65-F5344CB8AC3E}">
        <p14:creationId xmlns:p14="http://schemas.microsoft.com/office/powerpoint/2010/main" val="2260532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1784-11C4-9B1F-E499-C8E7CE5253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375C02-2F2E-0AE5-3579-A596A0DF8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AE1163-E409-643A-4D08-4B0BFA03B24F}"/>
              </a:ext>
            </a:extLst>
          </p:cNvPr>
          <p:cNvSpPr>
            <a:spLocks noGrp="1"/>
          </p:cNvSpPr>
          <p:nvPr>
            <p:ph type="dt" sz="half" idx="10"/>
          </p:nvPr>
        </p:nvSpPr>
        <p:spPr/>
        <p:txBody>
          <a:bodyPr/>
          <a:lstStyle/>
          <a:p>
            <a:fld id="{FA6C5FD7-6EBE-AE41-9513-E881DC188159}" type="datetime1">
              <a:rPr lang="en-US" smtClean="0"/>
              <a:t>4/14/23</a:t>
            </a:fld>
            <a:endParaRPr lang="en-US"/>
          </a:p>
        </p:txBody>
      </p:sp>
      <p:sp>
        <p:nvSpPr>
          <p:cNvPr id="5" name="Footer Placeholder 4">
            <a:extLst>
              <a:ext uri="{FF2B5EF4-FFF2-40B4-BE49-F238E27FC236}">
                <a16:creationId xmlns:a16="http://schemas.microsoft.com/office/drawing/2014/main" id="{B257C71C-4154-BCAD-2BC3-0BC0F098B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79790-2643-9141-12ED-474CCA3B917D}"/>
              </a:ext>
            </a:extLst>
          </p:cNvPr>
          <p:cNvSpPr>
            <a:spLocks noGrp="1"/>
          </p:cNvSpPr>
          <p:nvPr>
            <p:ph type="sldNum" sz="quarter" idx="12"/>
          </p:nvPr>
        </p:nvSpPr>
        <p:spPr/>
        <p:txBody>
          <a:bodyPr/>
          <a:lstStyle/>
          <a:p>
            <a:fld id="{21127109-BB00-7345-B394-E6C0F64ED075}" type="slidenum">
              <a:rPr lang="en-US" smtClean="0"/>
              <a:t>‹#›</a:t>
            </a:fld>
            <a:endParaRPr lang="en-US"/>
          </a:p>
        </p:txBody>
      </p:sp>
    </p:spTree>
    <p:extLst>
      <p:ext uri="{BB962C8B-B14F-4D97-AF65-F5344CB8AC3E}">
        <p14:creationId xmlns:p14="http://schemas.microsoft.com/office/powerpoint/2010/main" val="3509042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01FF7-60ED-AB0D-990D-253CA2A937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F0E845-48B9-FF8A-DE9D-11F0E95F97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496EE-5612-1972-2B96-5B911B7A3D71}"/>
              </a:ext>
            </a:extLst>
          </p:cNvPr>
          <p:cNvSpPr>
            <a:spLocks noGrp="1"/>
          </p:cNvSpPr>
          <p:nvPr>
            <p:ph type="dt" sz="half" idx="10"/>
          </p:nvPr>
        </p:nvSpPr>
        <p:spPr/>
        <p:txBody>
          <a:bodyPr/>
          <a:lstStyle/>
          <a:p>
            <a:fld id="{F1A3435E-F040-1B46-97CA-00076495184E}" type="datetime1">
              <a:rPr lang="en-US" smtClean="0"/>
              <a:t>4/14/23</a:t>
            </a:fld>
            <a:endParaRPr lang="en-US"/>
          </a:p>
        </p:txBody>
      </p:sp>
      <p:sp>
        <p:nvSpPr>
          <p:cNvPr id="5" name="Footer Placeholder 4">
            <a:extLst>
              <a:ext uri="{FF2B5EF4-FFF2-40B4-BE49-F238E27FC236}">
                <a16:creationId xmlns:a16="http://schemas.microsoft.com/office/drawing/2014/main" id="{165B058F-85D4-C860-12F5-3FB1E6DA9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6AC9B-F8B4-82BE-D1DA-E4E2318B3AD8}"/>
              </a:ext>
            </a:extLst>
          </p:cNvPr>
          <p:cNvSpPr>
            <a:spLocks noGrp="1"/>
          </p:cNvSpPr>
          <p:nvPr>
            <p:ph type="sldNum" sz="quarter" idx="12"/>
          </p:nvPr>
        </p:nvSpPr>
        <p:spPr/>
        <p:txBody>
          <a:bodyPr/>
          <a:lstStyle/>
          <a:p>
            <a:fld id="{21127109-BB00-7345-B394-E6C0F64ED075}" type="slidenum">
              <a:rPr lang="en-US" smtClean="0"/>
              <a:t>‹#›</a:t>
            </a:fld>
            <a:endParaRPr lang="en-US"/>
          </a:p>
        </p:txBody>
      </p:sp>
    </p:spTree>
    <p:extLst>
      <p:ext uri="{BB962C8B-B14F-4D97-AF65-F5344CB8AC3E}">
        <p14:creationId xmlns:p14="http://schemas.microsoft.com/office/powerpoint/2010/main" val="3722428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EA3F02-AEF6-2C84-A73A-31E8DDFAF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9CDF2B-2F2A-930E-6177-BC0784F9D1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4107EC-CA97-EEC2-035D-18A56B820BE3}"/>
              </a:ext>
            </a:extLst>
          </p:cNvPr>
          <p:cNvSpPr>
            <a:spLocks noGrp="1"/>
          </p:cNvSpPr>
          <p:nvPr>
            <p:ph type="dt" sz="half" idx="10"/>
          </p:nvPr>
        </p:nvSpPr>
        <p:spPr/>
        <p:txBody>
          <a:bodyPr/>
          <a:lstStyle/>
          <a:p>
            <a:fld id="{00221B08-7904-E647-A193-BABC3B0F34A4}" type="datetime1">
              <a:rPr lang="en-US" smtClean="0"/>
              <a:t>4/14/23</a:t>
            </a:fld>
            <a:endParaRPr lang="en-US"/>
          </a:p>
        </p:txBody>
      </p:sp>
      <p:sp>
        <p:nvSpPr>
          <p:cNvPr id="5" name="Footer Placeholder 4">
            <a:extLst>
              <a:ext uri="{FF2B5EF4-FFF2-40B4-BE49-F238E27FC236}">
                <a16:creationId xmlns:a16="http://schemas.microsoft.com/office/drawing/2014/main" id="{91D0EF76-D1A7-F6C8-427E-DFD290BFD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11D89-CEE4-AD70-2314-6FA5B502FCDE}"/>
              </a:ext>
            </a:extLst>
          </p:cNvPr>
          <p:cNvSpPr>
            <a:spLocks noGrp="1"/>
          </p:cNvSpPr>
          <p:nvPr>
            <p:ph type="sldNum" sz="quarter" idx="12"/>
          </p:nvPr>
        </p:nvSpPr>
        <p:spPr/>
        <p:txBody>
          <a:bodyPr/>
          <a:lstStyle/>
          <a:p>
            <a:fld id="{21127109-BB00-7345-B394-E6C0F64ED075}" type="slidenum">
              <a:rPr lang="en-US" smtClean="0"/>
              <a:t>‹#›</a:t>
            </a:fld>
            <a:endParaRPr lang="en-US"/>
          </a:p>
        </p:txBody>
      </p:sp>
    </p:spTree>
    <p:extLst>
      <p:ext uri="{BB962C8B-B14F-4D97-AF65-F5344CB8AC3E}">
        <p14:creationId xmlns:p14="http://schemas.microsoft.com/office/powerpoint/2010/main" val="4110099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2CAA-EFBD-391C-9402-B45E19912C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9F3546-BC46-EB32-9B16-B967AB45A7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A819CB-D58F-BF0E-A30C-9F50DAA185A6}"/>
              </a:ext>
            </a:extLst>
          </p:cNvPr>
          <p:cNvSpPr>
            <a:spLocks noGrp="1"/>
          </p:cNvSpPr>
          <p:nvPr>
            <p:ph type="dt" sz="half" idx="10"/>
          </p:nvPr>
        </p:nvSpPr>
        <p:spPr/>
        <p:txBody>
          <a:bodyPr/>
          <a:lstStyle/>
          <a:p>
            <a:fld id="{5AACD6C1-CD97-374E-9D62-86B5B6BAA6C4}" type="datetime1">
              <a:rPr lang="en-US" smtClean="0"/>
              <a:t>4/14/23</a:t>
            </a:fld>
            <a:endParaRPr lang="en-US"/>
          </a:p>
        </p:txBody>
      </p:sp>
      <p:sp>
        <p:nvSpPr>
          <p:cNvPr id="5" name="Footer Placeholder 4">
            <a:extLst>
              <a:ext uri="{FF2B5EF4-FFF2-40B4-BE49-F238E27FC236}">
                <a16:creationId xmlns:a16="http://schemas.microsoft.com/office/drawing/2014/main" id="{B65F2A91-8A3C-76CC-B7E5-20A6EE0C3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CBC70-F6B8-01F8-9751-F3D6B330A23D}"/>
              </a:ext>
            </a:extLst>
          </p:cNvPr>
          <p:cNvSpPr>
            <a:spLocks noGrp="1"/>
          </p:cNvSpPr>
          <p:nvPr>
            <p:ph type="sldNum" sz="quarter" idx="12"/>
          </p:nvPr>
        </p:nvSpPr>
        <p:spPr/>
        <p:txBody>
          <a:bodyPr/>
          <a:lstStyle/>
          <a:p>
            <a:fld id="{21127109-BB00-7345-B394-E6C0F64ED075}" type="slidenum">
              <a:rPr lang="en-US" smtClean="0"/>
              <a:t>‹#›</a:t>
            </a:fld>
            <a:endParaRPr lang="en-US"/>
          </a:p>
        </p:txBody>
      </p:sp>
    </p:spTree>
    <p:extLst>
      <p:ext uri="{BB962C8B-B14F-4D97-AF65-F5344CB8AC3E}">
        <p14:creationId xmlns:p14="http://schemas.microsoft.com/office/powerpoint/2010/main" val="169604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8EA3-6218-9062-7F2D-39B614DF9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EF0760-A570-0951-A7C3-B4DBF5ED95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2845FF-2225-B63D-B5C4-3F3ECCFD88F8}"/>
              </a:ext>
            </a:extLst>
          </p:cNvPr>
          <p:cNvSpPr>
            <a:spLocks noGrp="1"/>
          </p:cNvSpPr>
          <p:nvPr>
            <p:ph type="dt" sz="half" idx="10"/>
          </p:nvPr>
        </p:nvSpPr>
        <p:spPr/>
        <p:txBody>
          <a:bodyPr/>
          <a:lstStyle/>
          <a:p>
            <a:fld id="{56774D4F-3A16-B549-BFC6-9DD374BE2B35}" type="datetime1">
              <a:rPr lang="en-US" smtClean="0"/>
              <a:t>4/14/23</a:t>
            </a:fld>
            <a:endParaRPr lang="en-US"/>
          </a:p>
        </p:txBody>
      </p:sp>
      <p:sp>
        <p:nvSpPr>
          <p:cNvPr id="5" name="Footer Placeholder 4">
            <a:extLst>
              <a:ext uri="{FF2B5EF4-FFF2-40B4-BE49-F238E27FC236}">
                <a16:creationId xmlns:a16="http://schemas.microsoft.com/office/drawing/2014/main" id="{C3F72C02-1DC0-73F6-9174-4876A3A3C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647DA-965C-556C-FFA3-50080F78AF38}"/>
              </a:ext>
            </a:extLst>
          </p:cNvPr>
          <p:cNvSpPr>
            <a:spLocks noGrp="1"/>
          </p:cNvSpPr>
          <p:nvPr>
            <p:ph type="sldNum" sz="quarter" idx="12"/>
          </p:nvPr>
        </p:nvSpPr>
        <p:spPr/>
        <p:txBody>
          <a:bodyPr/>
          <a:lstStyle/>
          <a:p>
            <a:fld id="{21127109-BB00-7345-B394-E6C0F64ED075}" type="slidenum">
              <a:rPr lang="en-US" smtClean="0"/>
              <a:t>‹#›</a:t>
            </a:fld>
            <a:endParaRPr lang="en-US"/>
          </a:p>
        </p:txBody>
      </p:sp>
    </p:spTree>
    <p:extLst>
      <p:ext uri="{BB962C8B-B14F-4D97-AF65-F5344CB8AC3E}">
        <p14:creationId xmlns:p14="http://schemas.microsoft.com/office/powerpoint/2010/main" val="357424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0322-C331-B189-2619-23B72736EE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E8B2D2-B011-BBE9-DEE6-0F386A7FAE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5C974B-BE13-9AF2-6B01-00A9FB8545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58DFF2-F332-1DC0-6CEE-B350A148CF66}"/>
              </a:ext>
            </a:extLst>
          </p:cNvPr>
          <p:cNvSpPr>
            <a:spLocks noGrp="1"/>
          </p:cNvSpPr>
          <p:nvPr>
            <p:ph type="dt" sz="half" idx="10"/>
          </p:nvPr>
        </p:nvSpPr>
        <p:spPr/>
        <p:txBody>
          <a:bodyPr/>
          <a:lstStyle/>
          <a:p>
            <a:fld id="{CA9CD36B-57B2-1D47-9EE8-7B67F63E7BCE}" type="datetime1">
              <a:rPr lang="en-US" smtClean="0"/>
              <a:t>4/14/23</a:t>
            </a:fld>
            <a:endParaRPr lang="en-US"/>
          </a:p>
        </p:txBody>
      </p:sp>
      <p:sp>
        <p:nvSpPr>
          <p:cNvPr id="6" name="Footer Placeholder 5">
            <a:extLst>
              <a:ext uri="{FF2B5EF4-FFF2-40B4-BE49-F238E27FC236}">
                <a16:creationId xmlns:a16="http://schemas.microsoft.com/office/drawing/2014/main" id="{2645CB44-9344-2B62-9367-6C7111ADD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B462C-5DF2-D4F2-BD3E-0DA25E03AC13}"/>
              </a:ext>
            </a:extLst>
          </p:cNvPr>
          <p:cNvSpPr>
            <a:spLocks noGrp="1"/>
          </p:cNvSpPr>
          <p:nvPr>
            <p:ph type="sldNum" sz="quarter" idx="12"/>
          </p:nvPr>
        </p:nvSpPr>
        <p:spPr/>
        <p:txBody>
          <a:bodyPr/>
          <a:lstStyle/>
          <a:p>
            <a:fld id="{21127109-BB00-7345-B394-E6C0F64ED075}" type="slidenum">
              <a:rPr lang="en-US" smtClean="0"/>
              <a:t>‹#›</a:t>
            </a:fld>
            <a:endParaRPr lang="en-US"/>
          </a:p>
        </p:txBody>
      </p:sp>
    </p:spTree>
    <p:extLst>
      <p:ext uri="{BB962C8B-B14F-4D97-AF65-F5344CB8AC3E}">
        <p14:creationId xmlns:p14="http://schemas.microsoft.com/office/powerpoint/2010/main" val="170662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B82F-1764-5491-6FB3-424C4D47C9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1B6692-C673-433F-4162-15B379F857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4ACAB7-CE2B-3F79-C266-AB7ECDA098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14319C-E24B-8796-A2EC-41BBDB1427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D1C2E8-DD16-9A28-3B8F-0BEBA579E2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7C8E98-27D5-7391-1A1D-A74C2154BC06}"/>
              </a:ext>
            </a:extLst>
          </p:cNvPr>
          <p:cNvSpPr>
            <a:spLocks noGrp="1"/>
          </p:cNvSpPr>
          <p:nvPr>
            <p:ph type="dt" sz="half" idx="10"/>
          </p:nvPr>
        </p:nvSpPr>
        <p:spPr/>
        <p:txBody>
          <a:bodyPr/>
          <a:lstStyle/>
          <a:p>
            <a:fld id="{7BEFF635-A7C9-F949-911E-54772EDFBF41}" type="datetime1">
              <a:rPr lang="en-US" smtClean="0"/>
              <a:t>4/14/23</a:t>
            </a:fld>
            <a:endParaRPr lang="en-US"/>
          </a:p>
        </p:txBody>
      </p:sp>
      <p:sp>
        <p:nvSpPr>
          <p:cNvPr id="8" name="Footer Placeholder 7">
            <a:extLst>
              <a:ext uri="{FF2B5EF4-FFF2-40B4-BE49-F238E27FC236}">
                <a16:creationId xmlns:a16="http://schemas.microsoft.com/office/drawing/2014/main" id="{B5969AA3-CA7B-8EC7-A296-31CDA304F5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FC35A0-17F8-229A-1131-1450C32EDD90}"/>
              </a:ext>
            </a:extLst>
          </p:cNvPr>
          <p:cNvSpPr>
            <a:spLocks noGrp="1"/>
          </p:cNvSpPr>
          <p:nvPr>
            <p:ph type="sldNum" sz="quarter" idx="12"/>
          </p:nvPr>
        </p:nvSpPr>
        <p:spPr/>
        <p:txBody>
          <a:bodyPr/>
          <a:lstStyle/>
          <a:p>
            <a:fld id="{21127109-BB00-7345-B394-E6C0F64ED075}" type="slidenum">
              <a:rPr lang="en-US" smtClean="0"/>
              <a:t>‹#›</a:t>
            </a:fld>
            <a:endParaRPr lang="en-US"/>
          </a:p>
        </p:txBody>
      </p:sp>
    </p:spTree>
    <p:extLst>
      <p:ext uri="{BB962C8B-B14F-4D97-AF65-F5344CB8AC3E}">
        <p14:creationId xmlns:p14="http://schemas.microsoft.com/office/powerpoint/2010/main" val="10538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F74D-C661-C918-F7CB-4B232BF846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1E5177-E1DA-57F7-A2B0-1C1AEA99D501}"/>
              </a:ext>
            </a:extLst>
          </p:cNvPr>
          <p:cNvSpPr>
            <a:spLocks noGrp="1"/>
          </p:cNvSpPr>
          <p:nvPr>
            <p:ph type="dt" sz="half" idx="10"/>
          </p:nvPr>
        </p:nvSpPr>
        <p:spPr/>
        <p:txBody>
          <a:bodyPr/>
          <a:lstStyle/>
          <a:p>
            <a:fld id="{A06BE177-9998-EC4E-921A-CCDC9EC74AE1}" type="datetime1">
              <a:rPr lang="en-US" smtClean="0"/>
              <a:t>4/14/23</a:t>
            </a:fld>
            <a:endParaRPr lang="en-US"/>
          </a:p>
        </p:txBody>
      </p:sp>
      <p:sp>
        <p:nvSpPr>
          <p:cNvPr id="4" name="Footer Placeholder 3">
            <a:extLst>
              <a:ext uri="{FF2B5EF4-FFF2-40B4-BE49-F238E27FC236}">
                <a16:creationId xmlns:a16="http://schemas.microsoft.com/office/drawing/2014/main" id="{58AE20AD-28A4-268F-50C1-FC8FC8B9C9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8F25C9-7136-ACD6-A88A-A6E696A50969}"/>
              </a:ext>
            </a:extLst>
          </p:cNvPr>
          <p:cNvSpPr>
            <a:spLocks noGrp="1"/>
          </p:cNvSpPr>
          <p:nvPr>
            <p:ph type="sldNum" sz="quarter" idx="12"/>
          </p:nvPr>
        </p:nvSpPr>
        <p:spPr/>
        <p:txBody>
          <a:bodyPr/>
          <a:lstStyle/>
          <a:p>
            <a:fld id="{21127109-BB00-7345-B394-E6C0F64ED075}" type="slidenum">
              <a:rPr lang="en-US" smtClean="0"/>
              <a:t>‹#›</a:t>
            </a:fld>
            <a:endParaRPr lang="en-US"/>
          </a:p>
        </p:txBody>
      </p:sp>
    </p:spTree>
    <p:extLst>
      <p:ext uri="{BB962C8B-B14F-4D97-AF65-F5344CB8AC3E}">
        <p14:creationId xmlns:p14="http://schemas.microsoft.com/office/powerpoint/2010/main" val="2378371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0F5155-089C-E8C3-D298-7FE2193AEA89}"/>
              </a:ext>
            </a:extLst>
          </p:cNvPr>
          <p:cNvSpPr>
            <a:spLocks noGrp="1"/>
          </p:cNvSpPr>
          <p:nvPr>
            <p:ph type="dt" sz="half" idx="10"/>
          </p:nvPr>
        </p:nvSpPr>
        <p:spPr/>
        <p:txBody>
          <a:bodyPr/>
          <a:lstStyle/>
          <a:p>
            <a:fld id="{96374065-8A78-0F4D-855C-C57A84EB8019}" type="datetime1">
              <a:rPr lang="en-US" smtClean="0"/>
              <a:t>4/14/23</a:t>
            </a:fld>
            <a:endParaRPr lang="en-US"/>
          </a:p>
        </p:txBody>
      </p:sp>
      <p:sp>
        <p:nvSpPr>
          <p:cNvPr id="3" name="Footer Placeholder 2">
            <a:extLst>
              <a:ext uri="{FF2B5EF4-FFF2-40B4-BE49-F238E27FC236}">
                <a16:creationId xmlns:a16="http://schemas.microsoft.com/office/drawing/2014/main" id="{BEEDD55C-FF99-10AE-5F79-27E67A7265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3BA7D0-826B-A65B-5967-0881F93FB2FF}"/>
              </a:ext>
            </a:extLst>
          </p:cNvPr>
          <p:cNvSpPr>
            <a:spLocks noGrp="1"/>
          </p:cNvSpPr>
          <p:nvPr>
            <p:ph type="sldNum" sz="quarter" idx="12"/>
          </p:nvPr>
        </p:nvSpPr>
        <p:spPr/>
        <p:txBody>
          <a:bodyPr/>
          <a:lstStyle/>
          <a:p>
            <a:fld id="{21127109-BB00-7345-B394-E6C0F64ED075}" type="slidenum">
              <a:rPr lang="en-US" smtClean="0"/>
              <a:t>‹#›</a:t>
            </a:fld>
            <a:endParaRPr lang="en-US"/>
          </a:p>
        </p:txBody>
      </p:sp>
    </p:spTree>
    <p:extLst>
      <p:ext uri="{BB962C8B-B14F-4D97-AF65-F5344CB8AC3E}">
        <p14:creationId xmlns:p14="http://schemas.microsoft.com/office/powerpoint/2010/main" val="3068274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1275-D4CA-3C0D-65E0-380A61B556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BEA7BD-8A1B-1305-4E55-586AA50BC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2DAD33-D89D-DA86-A312-2969DD199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788D70-C31B-7558-600E-E087FFB08122}"/>
              </a:ext>
            </a:extLst>
          </p:cNvPr>
          <p:cNvSpPr>
            <a:spLocks noGrp="1"/>
          </p:cNvSpPr>
          <p:nvPr>
            <p:ph type="dt" sz="half" idx="10"/>
          </p:nvPr>
        </p:nvSpPr>
        <p:spPr/>
        <p:txBody>
          <a:bodyPr/>
          <a:lstStyle/>
          <a:p>
            <a:fld id="{7F318D41-471E-1B4B-ADAB-B2010D7B3A74}" type="datetime1">
              <a:rPr lang="en-US" smtClean="0"/>
              <a:t>4/14/23</a:t>
            </a:fld>
            <a:endParaRPr lang="en-US"/>
          </a:p>
        </p:txBody>
      </p:sp>
      <p:sp>
        <p:nvSpPr>
          <p:cNvPr id="6" name="Footer Placeholder 5">
            <a:extLst>
              <a:ext uri="{FF2B5EF4-FFF2-40B4-BE49-F238E27FC236}">
                <a16:creationId xmlns:a16="http://schemas.microsoft.com/office/drawing/2014/main" id="{25979AC0-CBFD-8906-81F8-A5502B2F7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6FE6B7-56BB-7A16-7FD6-19DB16F98A6D}"/>
              </a:ext>
            </a:extLst>
          </p:cNvPr>
          <p:cNvSpPr>
            <a:spLocks noGrp="1"/>
          </p:cNvSpPr>
          <p:nvPr>
            <p:ph type="sldNum" sz="quarter" idx="12"/>
          </p:nvPr>
        </p:nvSpPr>
        <p:spPr/>
        <p:txBody>
          <a:bodyPr/>
          <a:lstStyle/>
          <a:p>
            <a:fld id="{21127109-BB00-7345-B394-E6C0F64ED075}" type="slidenum">
              <a:rPr lang="en-US" smtClean="0"/>
              <a:t>‹#›</a:t>
            </a:fld>
            <a:endParaRPr lang="en-US"/>
          </a:p>
        </p:txBody>
      </p:sp>
    </p:spTree>
    <p:extLst>
      <p:ext uri="{BB962C8B-B14F-4D97-AF65-F5344CB8AC3E}">
        <p14:creationId xmlns:p14="http://schemas.microsoft.com/office/powerpoint/2010/main" val="2852509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4A95-A36D-5D3B-F7D8-F4432F209D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665D8-36CF-D8DE-9FCB-2EC4EC97F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7FCEA4-1BB5-5DBE-9D8D-36427C73D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248066-9177-87AD-D4E6-31BD369EBC84}"/>
              </a:ext>
            </a:extLst>
          </p:cNvPr>
          <p:cNvSpPr>
            <a:spLocks noGrp="1"/>
          </p:cNvSpPr>
          <p:nvPr>
            <p:ph type="dt" sz="half" idx="10"/>
          </p:nvPr>
        </p:nvSpPr>
        <p:spPr/>
        <p:txBody>
          <a:bodyPr/>
          <a:lstStyle/>
          <a:p>
            <a:fld id="{C90862B7-2716-1045-AC0E-F0836E5C2414}" type="datetime1">
              <a:rPr lang="en-US" smtClean="0"/>
              <a:t>4/14/23</a:t>
            </a:fld>
            <a:endParaRPr lang="en-US"/>
          </a:p>
        </p:txBody>
      </p:sp>
      <p:sp>
        <p:nvSpPr>
          <p:cNvPr id="6" name="Footer Placeholder 5">
            <a:extLst>
              <a:ext uri="{FF2B5EF4-FFF2-40B4-BE49-F238E27FC236}">
                <a16:creationId xmlns:a16="http://schemas.microsoft.com/office/drawing/2014/main" id="{F7396CC9-A35F-52C3-3985-212F05FE9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BAA28C-D756-20E7-1EC5-02A612E1D639}"/>
              </a:ext>
            </a:extLst>
          </p:cNvPr>
          <p:cNvSpPr>
            <a:spLocks noGrp="1"/>
          </p:cNvSpPr>
          <p:nvPr>
            <p:ph type="sldNum" sz="quarter" idx="12"/>
          </p:nvPr>
        </p:nvSpPr>
        <p:spPr/>
        <p:txBody>
          <a:bodyPr/>
          <a:lstStyle/>
          <a:p>
            <a:fld id="{21127109-BB00-7345-B394-E6C0F64ED075}" type="slidenum">
              <a:rPr lang="en-US" smtClean="0"/>
              <a:t>‹#›</a:t>
            </a:fld>
            <a:endParaRPr lang="en-US"/>
          </a:p>
        </p:txBody>
      </p:sp>
    </p:spTree>
    <p:extLst>
      <p:ext uri="{BB962C8B-B14F-4D97-AF65-F5344CB8AC3E}">
        <p14:creationId xmlns:p14="http://schemas.microsoft.com/office/powerpoint/2010/main" val="3876789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7AFC14-CA86-2EE9-BB60-B583586648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5C5BC9-D133-CBD8-92A0-4561C1787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1A5E95-71B5-F84E-4B16-F11B2F950E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B47732-4859-4345-ADBB-A97E2A7FC3B2}" type="datetime1">
              <a:rPr lang="en-US" smtClean="0"/>
              <a:t>4/14/23</a:t>
            </a:fld>
            <a:endParaRPr lang="en-US"/>
          </a:p>
        </p:txBody>
      </p:sp>
      <p:sp>
        <p:nvSpPr>
          <p:cNvPr id="5" name="Footer Placeholder 4">
            <a:extLst>
              <a:ext uri="{FF2B5EF4-FFF2-40B4-BE49-F238E27FC236}">
                <a16:creationId xmlns:a16="http://schemas.microsoft.com/office/drawing/2014/main" id="{04875187-B289-1480-4B40-D7AA296929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A3BE92-9415-33F4-EFD2-E9760E349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127109-BB00-7345-B394-E6C0F64ED075}" type="slidenum">
              <a:rPr lang="en-US" smtClean="0"/>
              <a:t>‹#›</a:t>
            </a:fld>
            <a:endParaRPr lang="en-US"/>
          </a:p>
        </p:txBody>
      </p:sp>
    </p:spTree>
    <p:extLst>
      <p:ext uri="{BB962C8B-B14F-4D97-AF65-F5344CB8AC3E}">
        <p14:creationId xmlns:p14="http://schemas.microsoft.com/office/powerpoint/2010/main" val="3389860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0.png"/><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142/9789814644730_001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s://www.mathworks.com/help/reinforcement-learning/ug/reinforcement-learning-for-control-systems-applications.html" TargetMode="External"/><Relationship Id="rId7" Type="http://schemas.openxmlformats.org/officeDocument/2006/relationships/hyperlink" Target="https://www.mathworks.com/help/reinforcement-learning/ug/water-tank-reinforcement-learning-environment-model.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mathworks.com/help/reinforcement-learning/ug/create-simulink-environment-and-train-agent.html" TargetMode="External"/><Relationship Id="rId5" Type="http://schemas.openxmlformats.org/officeDocument/2006/relationships/hyperlink" Target="https://www.mathworks.com/help/reinforcement-learning/ug/tune-pi-controller-using-td3.html" TargetMode="External"/><Relationship Id="rId4" Type="http://schemas.openxmlformats.org/officeDocument/2006/relationships/hyperlink" Target="https://www.mathworks.com/help/slcontrol/gs/watertank-simulink-model.html" TargetMode="External"/><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tIeHLnjs5U8" TargetMode="External"/><Relationship Id="rId3" Type="http://schemas.openxmlformats.org/officeDocument/2006/relationships/hyperlink" Target="https://www.deeplearningbook.org/" TargetMode="External"/><Relationship Id="rId7" Type="http://schemas.openxmlformats.org/officeDocument/2006/relationships/hyperlink" Target="https://www.youtube.com/watch?v=Ilg3gGewQ5U&amp;t=207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youtube.com/watch?v=IHZwWFHWa-w&amp;t=250s" TargetMode="External"/><Relationship Id="rId5" Type="http://schemas.openxmlformats.org/officeDocument/2006/relationships/hyperlink" Target="https://www.youtube.com/watch?v=aircAruvnKk&amp;t=4s" TargetMode="External"/><Relationship Id="rId4" Type="http://schemas.openxmlformats.org/officeDocument/2006/relationships/hyperlink" Target="https://playground.tensorflow.org/#activation=tanh&amp;batchSize=10&amp;dataset=circle&amp;regDataset=reg-plane&amp;learningRate=0.03&amp;regularizationRate=0&amp;noise=0&amp;networkShape=4,2&amp;seed=0.86273&amp;showTestData=false&amp;discretize=false&amp;percTrainData=50&amp;x=true&amp;y=true&amp;xTimesY=false&amp;xSquared=false&amp;ySquared=false&amp;cosX=false&amp;sinX=false&amp;cosY=false&amp;sinY=false&amp;collectStats=false&amp;problem=classification&amp;initZero=false&amp;hideText=fals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90DF-88D7-776F-C7BA-A874DA09D092}"/>
              </a:ext>
            </a:extLst>
          </p:cNvPr>
          <p:cNvSpPr>
            <a:spLocks noGrp="1"/>
          </p:cNvSpPr>
          <p:nvPr>
            <p:ph type="ctrTitle"/>
          </p:nvPr>
        </p:nvSpPr>
        <p:spPr>
          <a:xfrm>
            <a:off x="1524000" y="1942169"/>
            <a:ext cx="9144000" cy="2387600"/>
          </a:xfrm>
        </p:spPr>
        <p:txBody>
          <a:bodyPr/>
          <a:lstStyle/>
          <a:p>
            <a:r>
              <a:rPr lang="en-US" dirty="0"/>
              <a:t>Introduction to Machine Learning</a:t>
            </a:r>
          </a:p>
        </p:txBody>
      </p:sp>
      <p:sp>
        <p:nvSpPr>
          <p:cNvPr id="3" name="Subtitle 2">
            <a:extLst>
              <a:ext uri="{FF2B5EF4-FFF2-40B4-BE49-F238E27FC236}">
                <a16:creationId xmlns:a16="http://schemas.microsoft.com/office/drawing/2014/main" id="{A10CEA91-5194-AA70-ADAA-B5F24727A1D2}"/>
              </a:ext>
            </a:extLst>
          </p:cNvPr>
          <p:cNvSpPr>
            <a:spLocks noGrp="1"/>
          </p:cNvSpPr>
          <p:nvPr>
            <p:ph type="subTitle" idx="1"/>
          </p:nvPr>
        </p:nvSpPr>
        <p:spPr>
          <a:xfrm>
            <a:off x="1524000" y="4611031"/>
            <a:ext cx="9144000" cy="602100"/>
          </a:xfrm>
        </p:spPr>
        <p:txBody>
          <a:bodyPr>
            <a:normAutofit/>
          </a:bodyPr>
          <a:lstStyle/>
          <a:p>
            <a:pPr>
              <a:spcBef>
                <a:spcPts val="0"/>
              </a:spcBef>
            </a:pPr>
            <a:r>
              <a:rPr lang="en-US" sz="1800" dirty="0"/>
              <a:t>Nikhil Thota</a:t>
            </a:r>
          </a:p>
          <a:p>
            <a:pPr>
              <a:spcBef>
                <a:spcPts val="0"/>
              </a:spcBef>
            </a:pPr>
            <a:r>
              <a:rPr lang="en-US" sz="1800" dirty="0"/>
              <a:t>Dec 5</a:t>
            </a:r>
            <a:r>
              <a:rPr lang="en-US" sz="1800" baseline="30000" dirty="0"/>
              <a:t>th</a:t>
            </a:r>
            <a:r>
              <a:rPr lang="en-US" sz="1800" dirty="0"/>
              <a:t> 2022</a:t>
            </a:r>
          </a:p>
        </p:txBody>
      </p:sp>
    </p:spTree>
    <p:extLst>
      <p:ext uri="{BB962C8B-B14F-4D97-AF65-F5344CB8AC3E}">
        <p14:creationId xmlns:p14="http://schemas.microsoft.com/office/powerpoint/2010/main" val="4284175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FFB9501-884E-F746-6BB8-AAAF72F8F75C}"/>
              </a:ext>
            </a:extLst>
          </p:cNvPr>
          <p:cNvSpPr/>
          <p:nvPr/>
        </p:nvSpPr>
        <p:spPr>
          <a:xfrm>
            <a:off x="6308546" y="914400"/>
            <a:ext cx="5029200" cy="5029200"/>
          </a:xfrm>
          <a:prstGeom prst="ellipse">
            <a:avLst/>
          </a:prstGeom>
          <a:solidFill>
            <a:schemeClr val="accent1">
              <a:lumMod val="20000"/>
              <a:lumOff val="80000"/>
              <a:alpha val="50124"/>
            </a:schemeClr>
          </a:solidFill>
          <a:ln>
            <a:solidFill>
              <a:schemeClr val="tx1">
                <a:alpha val="50367"/>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F42A1E5-B020-1151-43FB-B65FA438B8A4}"/>
              </a:ext>
            </a:extLst>
          </p:cNvPr>
          <p:cNvSpPr/>
          <p:nvPr/>
        </p:nvSpPr>
        <p:spPr>
          <a:xfrm>
            <a:off x="6992611" y="2286000"/>
            <a:ext cx="3657600" cy="365760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6" name="Oval 5">
            <a:extLst>
              <a:ext uri="{FF2B5EF4-FFF2-40B4-BE49-F238E27FC236}">
                <a16:creationId xmlns:a16="http://schemas.microsoft.com/office/drawing/2014/main" id="{7C06F81D-2AD9-BE20-928C-8CC06BCB1838}"/>
              </a:ext>
            </a:extLst>
          </p:cNvPr>
          <p:cNvSpPr/>
          <p:nvPr/>
        </p:nvSpPr>
        <p:spPr>
          <a:xfrm>
            <a:off x="7678411" y="3650324"/>
            <a:ext cx="2286000" cy="2286000"/>
          </a:xfrm>
          <a:prstGeom prst="ellipse">
            <a:avLst/>
          </a:prstGeom>
          <a:solidFill>
            <a:schemeClr val="accent2">
              <a:lumMod val="20000"/>
              <a:lumOff val="80000"/>
              <a:alpha val="49757"/>
            </a:schemeClr>
          </a:solidFill>
          <a:ln>
            <a:solidFill>
              <a:schemeClr val="tx1">
                <a:alpha val="5004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7" name="TextBox 6">
            <a:extLst>
              <a:ext uri="{FF2B5EF4-FFF2-40B4-BE49-F238E27FC236}">
                <a16:creationId xmlns:a16="http://schemas.microsoft.com/office/drawing/2014/main" id="{417ECD7E-E527-BDCC-2582-B1BF5A842E80}"/>
              </a:ext>
            </a:extLst>
          </p:cNvPr>
          <p:cNvSpPr txBox="1"/>
          <p:nvPr/>
        </p:nvSpPr>
        <p:spPr>
          <a:xfrm>
            <a:off x="7756802" y="1246257"/>
            <a:ext cx="2129217" cy="707886"/>
          </a:xfrm>
          <a:prstGeom prst="rect">
            <a:avLst/>
          </a:prstGeom>
          <a:noFill/>
        </p:spPr>
        <p:txBody>
          <a:bodyPr wrap="square" rtlCol="0">
            <a:spAutoFit/>
          </a:bodyPr>
          <a:lstStyle/>
          <a:p>
            <a:pPr algn="ctr"/>
            <a:r>
              <a:rPr lang="en-US" sz="2000" b="1" dirty="0">
                <a:solidFill>
                  <a:schemeClr val="tx1">
                    <a:alpha val="50072"/>
                  </a:schemeClr>
                </a:solidFill>
              </a:rPr>
              <a:t>Artificial Intelligence</a:t>
            </a:r>
          </a:p>
        </p:txBody>
      </p:sp>
      <p:sp>
        <p:nvSpPr>
          <p:cNvPr id="8" name="TextBox 7">
            <a:extLst>
              <a:ext uri="{FF2B5EF4-FFF2-40B4-BE49-F238E27FC236}">
                <a16:creationId xmlns:a16="http://schemas.microsoft.com/office/drawing/2014/main" id="{B78A0028-8270-BEA1-D9A4-03E4A73D6927}"/>
              </a:ext>
            </a:extLst>
          </p:cNvPr>
          <p:cNvSpPr txBox="1"/>
          <p:nvPr/>
        </p:nvSpPr>
        <p:spPr>
          <a:xfrm>
            <a:off x="7751055" y="2563350"/>
            <a:ext cx="2129217" cy="707886"/>
          </a:xfrm>
          <a:prstGeom prst="rect">
            <a:avLst/>
          </a:prstGeom>
          <a:noFill/>
        </p:spPr>
        <p:txBody>
          <a:bodyPr wrap="square" rtlCol="0">
            <a:spAutoFit/>
          </a:bodyPr>
          <a:lstStyle/>
          <a:p>
            <a:pPr algn="ctr"/>
            <a:r>
              <a:rPr lang="en-US" sz="2000" b="1" dirty="0"/>
              <a:t>Machine</a:t>
            </a:r>
          </a:p>
          <a:p>
            <a:pPr algn="ctr"/>
            <a:r>
              <a:rPr lang="en-US" sz="2000" b="1" dirty="0"/>
              <a:t>Learning</a:t>
            </a:r>
          </a:p>
        </p:txBody>
      </p:sp>
      <p:sp>
        <p:nvSpPr>
          <p:cNvPr id="9" name="TextBox 8">
            <a:extLst>
              <a:ext uri="{FF2B5EF4-FFF2-40B4-BE49-F238E27FC236}">
                <a16:creationId xmlns:a16="http://schemas.microsoft.com/office/drawing/2014/main" id="{C21C5D9B-8D21-14D7-9BDE-7ABC1033BFF0}"/>
              </a:ext>
            </a:extLst>
          </p:cNvPr>
          <p:cNvSpPr txBox="1"/>
          <p:nvPr/>
        </p:nvSpPr>
        <p:spPr>
          <a:xfrm>
            <a:off x="7756801" y="4439381"/>
            <a:ext cx="2129217" cy="707886"/>
          </a:xfrm>
          <a:prstGeom prst="rect">
            <a:avLst/>
          </a:prstGeom>
          <a:noFill/>
        </p:spPr>
        <p:txBody>
          <a:bodyPr wrap="square" rtlCol="0">
            <a:spAutoFit/>
          </a:bodyPr>
          <a:lstStyle/>
          <a:p>
            <a:pPr algn="ctr"/>
            <a:r>
              <a:rPr lang="en-US" sz="2000" b="1" dirty="0">
                <a:solidFill>
                  <a:schemeClr val="tx1">
                    <a:alpha val="50242"/>
                  </a:schemeClr>
                </a:solidFill>
              </a:rPr>
              <a:t>Deep</a:t>
            </a:r>
          </a:p>
          <a:p>
            <a:pPr algn="ctr"/>
            <a:r>
              <a:rPr lang="en-US" sz="2000" b="1" dirty="0">
                <a:solidFill>
                  <a:schemeClr val="tx1">
                    <a:alpha val="50242"/>
                  </a:schemeClr>
                </a:solidFill>
              </a:rPr>
              <a:t>Learning</a:t>
            </a:r>
          </a:p>
        </p:txBody>
      </p:sp>
      <p:sp>
        <p:nvSpPr>
          <p:cNvPr id="10" name="TextBox 9">
            <a:extLst>
              <a:ext uri="{FF2B5EF4-FFF2-40B4-BE49-F238E27FC236}">
                <a16:creationId xmlns:a16="http://schemas.microsoft.com/office/drawing/2014/main" id="{C1EA0500-92D5-0877-FCD7-CA0B6E343AD5}"/>
              </a:ext>
            </a:extLst>
          </p:cNvPr>
          <p:cNvSpPr txBox="1"/>
          <p:nvPr/>
        </p:nvSpPr>
        <p:spPr>
          <a:xfrm>
            <a:off x="7081282" y="2003004"/>
            <a:ext cx="1025665" cy="307777"/>
          </a:xfrm>
          <a:prstGeom prst="rect">
            <a:avLst/>
          </a:prstGeom>
          <a:noFill/>
        </p:spPr>
        <p:txBody>
          <a:bodyPr wrap="none" rtlCol="0">
            <a:spAutoFit/>
          </a:bodyPr>
          <a:lstStyle/>
          <a:p>
            <a:r>
              <a:rPr lang="en-US" sz="1400" dirty="0">
                <a:solidFill>
                  <a:schemeClr val="tx1">
                    <a:alpha val="49797"/>
                  </a:schemeClr>
                </a:solidFill>
              </a:rPr>
              <a:t>Symbolic AI</a:t>
            </a:r>
          </a:p>
        </p:txBody>
      </p:sp>
      <p:sp>
        <p:nvSpPr>
          <p:cNvPr id="11" name="TextBox 10">
            <a:extLst>
              <a:ext uri="{FF2B5EF4-FFF2-40B4-BE49-F238E27FC236}">
                <a16:creationId xmlns:a16="http://schemas.microsoft.com/office/drawing/2014/main" id="{8B27B49C-C596-B3FA-5228-9E91BDB2FCE9}"/>
              </a:ext>
            </a:extLst>
          </p:cNvPr>
          <p:cNvSpPr txBox="1"/>
          <p:nvPr/>
        </p:nvSpPr>
        <p:spPr>
          <a:xfrm>
            <a:off x="9221284" y="2003004"/>
            <a:ext cx="1329467" cy="307777"/>
          </a:xfrm>
          <a:prstGeom prst="rect">
            <a:avLst/>
          </a:prstGeom>
          <a:noFill/>
        </p:spPr>
        <p:txBody>
          <a:bodyPr wrap="none" rtlCol="0">
            <a:spAutoFit/>
          </a:bodyPr>
          <a:lstStyle/>
          <a:p>
            <a:pPr algn="ctr"/>
            <a:r>
              <a:rPr lang="en-US" sz="1400" dirty="0">
                <a:solidFill>
                  <a:schemeClr val="tx1">
                    <a:alpha val="49797"/>
                  </a:schemeClr>
                </a:solidFill>
              </a:rPr>
              <a:t>Expert Systems</a:t>
            </a:r>
          </a:p>
        </p:txBody>
      </p:sp>
      <p:sp>
        <p:nvSpPr>
          <p:cNvPr id="12" name="TextBox 11">
            <a:extLst>
              <a:ext uri="{FF2B5EF4-FFF2-40B4-BE49-F238E27FC236}">
                <a16:creationId xmlns:a16="http://schemas.microsoft.com/office/drawing/2014/main" id="{49F2FC0F-CE99-3997-14C1-B8509DDD0C71}"/>
              </a:ext>
            </a:extLst>
          </p:cNvPr>
          <p:cNvSpPr txBox="1"/>
          <p:nvPr/>
        </p:nvSpPr>
        <p:spPr>
          <a:xfrm>
            <a:off x="6556433" y="3397304"/>
            <a:ext cx="1025665" cy="523220"/>
          </a:xfrm>
          <a:prstGeom prst="rect">
            <a:avLst/>
          </a:prstGeom>
          <a:noFill/>
        </p:spPr>
        <p:txBody>
          <a:bodyPr wrap="none" rtlCol="0">
            <a:spAutoFit/>
          </a:bodyPr>
          <a:lstStyle/>
          <a:p>
            <a:pPr algn="ctr"/>
            <a:r>
              <a:rPr lang="en-US" sz="1400" dirty="0">
                <a:solidFill>
                  <a:schemeClr val="tx1">
                    <a:alpha val="49797"/>
                  </a:schemeClr>
                </a:solidFill>
              </a:rPr>
              <a:t>Neuro </a:t>
            </a:r>
          </a:p>
          <a:p>
            <a:pPr algn="ctr"/>
            <a:r>
              <a:rPr lang="en-US" sz="1400" dirty="0">
                <a:solidFill>
                  <a:schemeClr val="tx1">
                    <a:alpha val="49797"/>
                  </a:schemeClr>
                </a:solidFill>
              </a:rPr>
              <a:t>Symbolic AI</a:t>
            </a:r>
          </a:p>
        </p:txBody>
      </p:sp>
      <p:sp>
        <p:nvSpPr>
          <p:cNvPr id="13" name="TextBox 12">
            <a:extLst>
              <a:ext uri="{FF2B5EF4-FFF2-40B4-BE49-F238E27FC236}">
                <a16:creationId xmlns:a16="http://schemas.microsoft.com/office/drawing/2014/main" id="{A42AAEBF-4594-542E-2CA7-207E1ECDCFEE}"/>
              </a:ext>
            </a:extLst>
          </p:cNvPr>
          <p:cNvSpPr txBox="1"/>
          <p:nvPr/>
        </p:nvSpPr>
        <p:spPr>
          <a:xfrm>
            <a:off x="10190239" y="2530674"/>
            <a:ext cx="994183" cy="307777"/>
          </a:xfrm>
          <a:prstGeom prst="rect">
            <a:avLst/>
          </a:prstGeom>
          <a:noFill/>
        </p:spPr>
        <p:txBody>
          <a:bodyPr wrap="none" rtlCol="0">
            <a:spAutoFit/>
          </a:bodyPr>
          <a:lstStyle/>
          <a:p>
            <a:pPr algn="ctr"/>
            <a:r>
              <a:rPr lang="en-US" sz="1400" dirty="0">
                <a:solidFill>
                  <a:schemeClr val="tx1">
                    <a:alpha val="50000"/>
                  </a:schemeClr>
                </a:solidFill>
              </a:rPr>
              <a:t>Fuzzy Logic</a:t>
            </a:r>
          </a:p>
        </p:txBody>
      </p:sp>
      <p:sp>
        <p:nvSpPr>
          <p:cNvPr id="14" name="TextBox 13">
            <a:extLst>
              <a:ext uri="{FF2B5EF4-FFF2-40B4-BE49-F238E27FC236}">
                <a16:creationId xmlns:a16="http://schemas.microsoft.com/office/drawing/2014/main" id="{9F59C3A8-AB20-E90A-7243-E85D3D901AA4}"/>
              </a:ext>
            </a:extLst>
          </p:cNvPr>
          <p:cNvSpPr txBox="1"/>
          <p:nvPr/>
        </p:nvSpPr>
        <p:spPr>
          <a:xfrm>
            <a:off x="7180961" y="4365645"/>
            <a:ext cx="1027910" cy="523220"/>
          </a:xfrm>
          <a:prstGeom prst="rect">
            <a:avLst/>
          </a:prstGeom>
          <a:noFill/>
        </p:spPr>
        <p:txBody>
          <a:bodyPr wrap="none" rtlCol="0">
            <a:spAutoFit/>
          </a:bodyPr>
          <a:lstStyle/>
          <a:p>
            <a:pPr algn="ctr"/>
            <a:r>
              <a:rPr lang="en-US" sz="1400" dirty="0"/>
              <a:t>Supervised </a:t>
            </a:r>
          </a:p>
          <a:p>
            <a:pPr algn="ctr"/>
            <a:r>
              <a:rPr lang="en-US" sz="1400" dirty="0"/>
              <a:t>learning</a:t>
            </a:r>
          </a:p>
        </p:txBody>
      </p:sp>
      <p:sp>
        <p:nvSpPr>
          <p:cNvPr id="15" name="TextBox 14">
            <a:extLst>
              <a:ext uri="{FF2B5EF4-FFF2-40B4-BE49-F238E27FC236}">
                <a16:creationId xmlns:a16="http://schemas.microsoft.com/office/drawing/2014/main" id="{5765935F-1ED4-F742-00C0-50DB2E5F5EA9}"/>
              </a:ext>
            </a:extLst>
          </p:cNvPr>
          <p:cNvSpPr txBox="1"/>
          <p:nvPr/>
        </p:nvSpPr>
        <p:spPr>
          <a:xfrm>
            <a:off x="8208871" y="3403702"/>
            <a:ext cx="1226682" cy="523220"/>
          </a:xfrm>
          <a:prstGeom prst="rect">
            <a:avLst/>
          </a:prstGeom>
          <a:noFill/>
        </p:spPr>
        <p:txBody>
          <a:bodyPr wrap="none" rtlCol="0">
            <a:spAutoFit/>
          </a:bodyPr>
          <a:lstStyle/>
          <a:p>
            <a:pPr algn="ctr"/>
            <a:r>
              <a:rPr lang="en-US" sz="1400" dirty="0"/>
              <a:t>Unsupervised </a:t>
            </a:r>
          </a:p>
          <a:p>
            <a:pPr algn="ctr"/>
            <a:r>
              <a:rPr lang="en-US" sz="1400" dirty="0"/>
              <a:t>learning</a:t>
            </a:r>
          </a:p>
        </p:txBody>
      </p:sp>
      <p:sp>
        <p:nvSpPr>
          <p:cNvPr id="16" name="TextBox 15">
            <a:extLst>
              <a:ext uri="{FF2B5EF4-FFF2-40B4-BE49-F238E27FC236}">
                <a16:creationId xmlns:a16="http://schemas.microsoft.com/office/drawing/2014/main" id="{00761376-1836-AB4F-05E8-CD73EB278C7D}"/>
              </a:ext>
            </a:extLst>
          </p:cNvPr>
          <p:cNvSpPr txBox="1"/>
          <p:nvPr/>
        </p:nvSpPr>
        <p:spPr>
          <a:xfrm>
            <a:off x="9410257" y="3597167"/>
            <a:ext cx="1300934" cy="523220"/>
          </a:xfrm>
          <a:prstGeom prst="rect">
            <a:avLst/>
          </a:prstGeom>
          <a:noFill/>
        </p:spPr>
        <p:txBody>
          <a:bodyPr wrap="none" rtlCol="0">
            <a:spAutoFit/>
          </a:bodyPr>
          <a:lstStyle/>
          <a:p>
            <a:pPr algn="ctr"/>
            <a:r>
              <a:rPr lang="en-US" sz="1400" dirty="0"/>
              <a:t>Reinforcement </a:t>
            </a:r>
          </a:p>
          <a:p>
            <a:pPr algn="ctr"/>
            <a:r>
              <a:rPr lang="en-US" sz="1400" dirty="0"/>
              <a:t>learning</a:t>
            </a:r>
          </a:p>
        </p:txBody>
      </p:sp>
      <p:sp>
        <p:nvSpPr>
          <p:cNvPr id="17" name="TextBox 16">
            <a:extLst>
              <a:ext uri="{FF2B5EF4-FFF2-40B4-BE49-F238E27FC236}">
                <a16:creationId xmlns:a16="http://schemas.microsoft.com/office/drawing/2014/main" id="{D6830713-DFF7-846F-179D-710D36280362}"/>
              </a:ext>
            </a:extLst>
          </p:cNvPr>
          <p:cNvSpPr txBox="1"/>
          <p:nvPr/>
        </p:nvSpPr>
        <p:spPr>
          <a:xfrm>
            <a:off x="0" y="29121"/>
            <a:ext cx="4485523" cy="400110"/>
          </a:xfrm>
          <a:prstGeom prst="rect">
            <a:avLst/>
          </a:prstGeom>
          <a:noFill/>
        </p:spPr>
        <p:txBody>
          <a:bodyPr wrap="none" rtlCol="0">
            <a:spAutoFit/>
          </a:bodyPr>
          <a:lstStyle/>
          <a:p>
            <a:r>
              <a:rPr lang="en-US" sz="2000" b="1" dirty="0"/>
              <a:t>AI, Machine Learning and Deep Learning</a:t>
            </a:r>
          </a:p>
        </p:txBody>
      </p:sp>
      <p:sp>
        <p:nvSpPr>
          <p:cNvPr id="18" name="TextBox 17">
            <a:extLst>
              <a:ext uri="{FF2B5EF4-FFF2-40B4-BE49-F238E27FC236}">
                <a16:creationId xmlns:a16="http://schemas.microsoft.com/office/drawing/2014/main" id="{ED7F49CC-2165-B706-1BDC-B3E88301CCA1}"/>
              </a:ext>
            </a:extLst>
          </p:cNvPr>
          <p:cNvSpPr txBox="1"/>
          <p:nvPr/>
        </p:nvSpPr>
        <p:spPr>
          <a:xfrm>
            <a:off x="1765003" y="541476"/>
            <a:ext cx="2797662" cy="369332"/>
          </a:xfrm>
          <a:prstGeom prst="rect">
            <a:avLst/>
          </a:prstGeom>
          <a:noFill/>
        </p:spPr>
        <p:txBody>
          <a:bodyPr wrap="square" rtlCol="0">
            <a:spAutoFit/>
          </a:bodyPr>
          <a:lstStyle/>
          <a:p>
            <a:pPr algn="ctr"/>
            <a:r>
              <a:rPr lang="en-US" b="1" dirty="0"/>
              <a:t>Reinforcement Learning  </a:t>
            </a:r>
          </a:p>
        </p:txBody>
      </p:sp>
      <p:pic>
        <p:nvPicPr>
          <p:cNvPr id="1026" name="Picture 2" descr="Top 30 Computer Modeling GIFs | Find the best GIF on Gfycat">
            <a:extLst>
              <a:ext uri="{FF2B5EF4-FFF2-40B4-BE49-F238E27FC236}">
                <a16:creationId xmlns:a16="http://schemas.microsoft.com/office/drawing/2014/main" id="{10A147FA-3348-584C-EB66-7027B4E2A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594" y="1833929"/>
            <a:ext cx="5425566" cy="3054936"/>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
            <a:extLst>
              <a:ext uri="{FF2B5EF4-FFF2-40B4-BE49-F238E27FC236}">
                <a16:creationId xmlns:a16="http://schemas.microsoft.com/office/drawing/2014/main" id="{BE70F95F-17F2-1DFE-1246-CD82593A8D0E}"/>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9</a:t>
            </a:r>
          </a:p>
        </p:txBody>
      </p:sp>
    </p:spTree>
    <p:extLst>
      <p:ext uri="{BB962C8B-B14F-4D97-AF65-F5344CB8AC3E}">
        <p14:creationId xmlns:p14="http://schemas.microsoft.com/office/powerpoint/2010/main" val="354636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C27DF5-8E6C-86EF-547F-8F06C08C7132}"/>
              </a:ext>
            </a:extLst>
          </p:cNvPr>
          <p:cNvSpPr txBox="1"/>
          <p:nvPr/>
        </p:nvSpPr>
        <p:spPr>
          <a:xfrm>
            <a:off x="0" y="29121"/>
            <a:ext cx="4485523" cy="400110"/>
          </a:xfrm>
          <a:prstGeom prst="rect">
            <a:avLst/>
          </a:prstGeom>
          <a:noFill/>
        </p:spPr>
        <p:txBody>
          <a:bodyPr wrap="none" rtlCol="0">
            <a:spAutoFit/>
          </a:bodyPr>
          <a:lstStyle/>
          <a:p>
            <a:r>
              <a:rPr lang="en-US" sz="2000" b="1" dirty="0"/>
              <a:t>AI, Machine Learning and Deep Learning</a:t>
            </a:r>
          </a:p>
        </p:txBody>
      </p:sp>
      <p:sp>
        <p:nvSpPr>
          <p:cNvPr id="22" name="Slide Number Placeholder 1">
            <a:extLst>
              <a:ext uri="{FF2B5EF4-FFF2-40B4-BE49-F238E27FC236}">
                <a16:creationId xmlns:a16="http://schemas.microsoft.com/office/drawing/2014/main" id="{5DABC7DA-E383-08C5-CF6B-821DC43A274C}"/>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10</a:t>
            </a:r>
          </a:p>
        </p:txBody>
      </p:sp>
      <p:sp>
        <p:nvSpPr>
          <p:cNvPr id="23" name="Oval 22">
            <a:extLst>
              <a:ext uri="{FF2B5EF4-FFF2-40B4-BE49-F238E27FC236}">
                <a16:creationId xmlns:a16="http://schemas.microsoft.com/office/drawing/2014/main" id="{5190FFAA-D967-AFDF-C732-CF39FDF6C2D1}"/>
              </a:ext>
            </a:extLst>
          </p:cNvPr>
          <p:cNvSpPr/>
          <p:nvPr/>
        </p:nvSpPr>
        <p:spPr>
          <a:xfrm>
            <a:off x="6308546" y="914400"/>
            <a:ext cx="5029200" cy="5029200"/>
          </a:xfrm>
          <a:prstGeom prst="ellipse">
            <a:avLst/>
          </a:prstGeom>
          <a:solidFill>
            <a:schemeClr val="accent1">
              <a:lumMod val="20000"/>
              <a:lumOff val="80000"/>
              <a:alpha val="50124"/>
            </a:schemeClr>
          </a:solidFill>
          <a:ln>
            <a:solidFill>
              <a:schemeClr val="tx1">
                <a:alpha val="50367"/>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9107779-1E0C-CBDB-E3DB-FBDD8CD4F2E1}"/>
              </a:ext>
            </a:extLst>
          </p:cNvPr>
          <p:cNvSpPr/>
          <p:nvPr/>
        </p:nvSpPr>
        <p:spPr>
          <a:xfrm>
            <a:off x="6992611" y="2286000"/>
            <a:ext cx="3657600" cy="3657600"/>
          </a:xfrm>
          <a:prstGeom prst="ellipse">
            <a:avLst/>
          </a:prstGeom>
          <a:solidFill>
            <a:schemeClr val="accent6">
              <a:lumMod val="20000"/>
              <a:lumOff val="80000"/>
              <a:alpha val="50000"/>
            </a:schemeClr>
          </a:solidFill>
          <a:ln>
            <a:solidFill>
              <a:schemeClr val="tx1">
                <a:alpha val="49765"/>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49876"/>
                </a:schemeClr>
              </a:solidFill>
            </a:endParaRPr>
          </a:p>
        </p:txBody>
      </p:sp>
      <p:sp>
        <p:nvSpPr>
          <p:cNvPr id="26" name="Oval 25">
            <a:extLst>
              <a:ext uri="{FF2B5EF4-FFF2-40B4-BE49-F238E27FC236}">
                <a16:creationId xmlns:a16="http://schemas.microsoft.com/office/drawing/2014/main" id="{A9BCD284-12FC-8732-F9B0-288D8F4A8F8E}"/>
              </a:ext>
            </a:extLst>
          </p:cNvPr>
          <p:cNvSpPr/>
          <p:nvPr/>
        </p:nvSpPr>
        <p:spPr>
          <a:xfrm>
            <a:off x="7678411" y="3650324"/>
            <a:ext cx="2286000" cy="2286000"/>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9E1ACE8C-B2F8-3154-99D8-4134A9E5FD14}"/>
              </a:ext>
            </a:extLst>
          </p:cNvPr>
          <p:cNvSpPr txBox="1"/>
          <p:nvPr/>
        </p:nvSpPr>
        <p:spPr>
          <a:xfrm>
            <a:off x="7756802" y="1246257"/>
            <a:ext cx="2129217" cy="707886"/>
          </a:xfrm>
          <a:prstGeom prst="rect">
            <a:avLst/>
          </a:prstGeom>
          <a:noFill/>
        </p:spPr>
        <p:txBody>
          <a:bodyPr wrap="square" rtlCol="0">
            <a:spAutoFit/>
          </a:bodyPr>
          <a:lstStyle/>
          <a:p>
            <a:pPr algn="ctr"/>
            <a:r>
              <a:rPr lang="en-US" sz="2000" b="1" dirty="0">
                <a:solidFill>
                  <a:schemeClr val="tx1">
                    <a:alpha val="50072"/>
                  </a:schemeClr>
                </a:solidFill>
              </a:rPr>
              <a:t>Artificial Intelligence</a:t>
            </a:r>
          </a:p>
        </p:txBody>
      </p:sp>
      <p:sp>
        <p:nvSpPr>
          <p:cNvPr id="28" name="TextBox 27">
            <a:extLst>
              <a:ext uri="{FF2B5EF4-FFF2-40B4-BE49-F238E27FC236}">
                <a16:creationId xmlns:a16="http://schemas.microsoft.com/office/drawing/2014/main" id="{4751996F-6E01-EF3F-22EA-81FDBDFCF4A5}"/>
              </a:ext>
            </a:extLst>
          </p:cNvPr>
          <p:cNvSpPr txBox="1"/>
          <p:nvPr/>
        </p:nvSpPr>
        <p:spPr>
          <a:xfrm>
            <a:off x="7751055" y="2563350"/>
            <a:ext cx="2129217" cy="707886"/>
          </a:xfrm>
          <a:prstGeom prst="rect">
            <a:avLst/>
          </a:prstGeom>
          <a:noFill/>
        </p:spPr>
        <p:txBody>
          <a:bodyPr wrap="square" rtlCol="0">
            <a:spAutoFit/>
          </a:bodyPr>
          <a:lstStyle/>
          <a:p>
            <a:pPr algn="ctr"/>
            <a:r>
              <a:rPr lang="en-US" sz="2000" b="1" dirty="0">
                <a:solidFill>
                  <a:schemeClr val="tx1">
                    <a:alpha val="49876"/>
                  </a:schemeClr>
                </a:solidFill>
              </a:rPr>
              <a:t>Machine</a:t>
            </a:r>
          </a:p>
          <a:p>
            <a:pPr algn="ctr"/>
            <a:r>
              <a:rPr lang="en-US" sz="2000" b="1" dirty="0">
                <a:solidFill>
                  <a:schemeClr val="tx1">
                    <a:alpha val="49876"/>
                  </a:schemeClr>
                </a:solidFill>
              </a:rPr>
              <a:t>Learning</a:t>
            </a:r>
          </a:p>
        </p:txBody>
      </p:sp>
      <p:sp>
        <p:nvSpPr>
          <p:cNvPr id="30" name="TextBox 29">
            <a:extLst>
              <a:ext uri="{FF2B5EF4-FFF2-40B4-BE49-F238E27FC236}">
                <a16:creationId xmlns:a16="http://schemas.microsoft.com/office/drawing/2014/main" id="{8B239D09-7EDD-B310-63FE-14F04CCDCF5F}"/>
              </a:ext>
            </a:extLst>
          </p:cNvPr>
          <p:cNvSpPr txBox="1"/>
          <p:nvPr/>
        </p:nvSpPr>
        <p:spPr>
          <a:xfrm>
            <a:off x="7771657" y="4145532"/>
            <a:ext cx="2129217" cy="707886"/>
          </a:xfrm>
          <a:prstGeom prst="rect">
            <a:avLst/>
          </a:prstGeom>
          <a:noFill/>
        </p:spPr>
        <p:txBody>
          <a:bodyPr wrap="square" rtlCol="0">
            <a:spAutoFit/>
          </a:bodyPr>
          <a:lstStyle/>
          <a:p>
            <a:pPr algn="ctr"/>
            <a:r>
              <a:rPr lang="en-US" sz="2000" b="1" dirty="0"/>
              <a:t>Deep</a:t>
            </a:r>
          </a:p>
          <a:p>
            <a:pPr algn="ctr"/>
            <a:r>
              <a:rPr lang="en-US" sz="2000" b="1" dirty="0"/>
              <a:t>Learning</a:t>
            </a:r>
          </a:p>
        </p:txBody>
      </p:sp>
      <p:sp>
        <p:nvSpPr>
          <p:cNvPr id="31" name="TextBox 30">
            <a:extLst>
              <a:ext uri="{FF2B5EF4-FFF2-40B4-BE49-F238E27FC236}">
                <a16:creationId xmlns:a16="http://schemas.microsoft.com/office/drawing/2014/main" id="{16A963D9-1B72-20E1-5A3C-E7C6DC5024E7}"/>
              </a:ext>
            </a:extLst>
          </p:cNvPr>
          <p:cNvSpPr txBox="1"/>
          <p:nvPr/>
        </p:nvSpPr>
        <p:spPr>
          <a:xfrm>
            <a:off x="7081282" y="2003004"/>
            <a:ext cx="1025665" cy="307777"/>
          </a:xfrm>
          <a:prstGeom prst="rect">
            <a:avLst/>
          </a:prstGeom>
          <a:noFill/>
        </p:spPr>
        <p:txBody>
          <a:bodyPr wrap="none" rtlCol="0">
            <a:spAutoFit/>
          </a:bodyPr>
          <a:lstStyle/>
          <a:p>
            <a:r>
              <a:rPr lang="en-US" sz="1400" dirty="0">
                <a:solidFill>
                  <a:schemeClr val="tx1">
                    <a:alpha val="49797"/>
                  </a:schemeClr>
                </a:solidFill>
              </a:rPr>
              <a:t>Symbolic AI</a:t>
            </a:r>
          </a:p>
        </p:txBody>
      </p:sp>
      <p:sp>
        <p:nvSpPr>
          <p:cNvPr id="32" name="TextBox 31">
            <a:extLst>
              <a:ext uri="{FF2B5EF4-FFF2-40B4-BE49-F238E27FC236}">
                <a16:creationId xmlns:a16="http://schemas.microsoft.com/office/drawing/2014/main" id="{81299E9E-B925-DAFE-EBE5-82F7EC2B6F46}"/>
              </a:ext>
            </a:extLst>
          </p:cNvPr>
          <p:cNvSpPr txBox="1"/>
          <p:nvPr/>
        </p:nvSpPr>
        <p:spPr>
          <a:xfrm>
            <a:off x="9221284" y="2003004"/>
            <a:ext cx="1329467" cy="307777"/>
          </a:xfrm>
          <a:prstGeom prst="rect">
            <a:avLst/>
          </a:prstGeom>
          <a:noFill/>
        </p:spPr>
        <p:txBody>
          <a:bodyPr wrap="none" rtlCol="0">
            <a:spAutoFit/>
          </a:bodyPr>
          <a:lstStyle/>
          <a:p>
            <a:pPr algn="ctr"/>
            <a:r>
              <a:rPr lang="en-US" sz="1400" dirty="0">
                <a:solidFill>
                  <a:schemeClr val="tx1">
                    <a:alpha val="49797"/>
                  </a:schemeClr>
                </a:solidFill>
              </a:rPr>
              <a:t>Expert Systems</a:t>
            </a:r>
          </a:p>
        </p:txBody>
      </p:sp>
      <p:sp>
        <p:nvSpPr>
          <p:cNvPr id="33" name="TextBox 32">
            <a:extLst>
              <a:ext uri="{FF2B5EF4-FFF2-40B4-BE49-F238E27FC236}">
                <a16:creationId xmlns:a16="http://schemas.microsoft.com/office/drawing/2014/main" id="{8A206F72-7756-9FB7-B8F6-75237F81E792}"/>
              </a:ext>
            </a:extLst>
          </p:cNvPr>
          <p:cNvSpPr txBox="1"/>
          <p:nvPr/>
        </p:nvSpPr>
        <p:spPr>
          <a:xfrm>
            <a:off x="6556433" y="3397304"/>
            <a:ext cx="1025665" cy="523220"/>
          </a:xfrm>
          <a:prstGeom prst="rect">
            <a:avLst/>
          </a:prstGeom>
          <a:noFill/>
        </p:spPr>
        <p:txBody>
          <a:bodyPr wrap="none" rtlCol="0">
            <a:spAutoFit/>
          </a:bodyPr>
          <a:lstStyle/>
          <a:p>
            <a:pPr algn="ctr"/>
            <a:r>
              <a:rPr lang="en-US" sz="1400" dirty="0">
                <a:solidFill>
                  <a:schemeClr val="tx1">
                    <a:alpha val="49797"/>
                  </a:schemeClr>
                </a:solidFill>
              </a:rPr>
              <a:t>Neuro </a:t>
            </a:r>
          </a:p>
          <a:p>
            <a:pPr algn="ctr"/>
            <a:r>
              <a:rPr lang="en-US" sz="1400" dirty="0">
                <a:solidFill>
                  <a:schemeClr val="tx1">
                    <a:alpha val="49797"/>
                  </a:schemeClr>
                </a:solidFill>
              </a:rPr>
              <a:t>Symbolic AI</a:t>
            </a:r>
          </a:p>
        </p:txBody>
      </p:sp>
      <p:sp>
        <p:nvSpPr>
          <p:cNvPr id="34" name="TextBox 33">
            <a:extLst>
              <a:ext uri="{FF2B5EF4-FFF2-40B4-BE49-F238E27FC236}">
                <a16:creationId xmlns:a16="http://schemas.microsoft.com/office/drawing/2014/main" id="{2EF5715D-2F63-A03E-A9A9-964BA9FFCBAC}"/>
              </a:ext>
            </a:extLst>
          </p:cNvPr>
          <p:cNvSpPr txBox="1"/>
          <p:nvPr/>
        </p:nvSpPr>
        <p:spPr>
          <a:xfrm>
            <a:off x="10190239" y="2530674"/>
            <a:ext cx="994183" cy="307777"/>
          </a:xfrm>
          <a:prstGeom prst="rect">
            <a:avLst/>
          </a:prstGeom>
          <a:noFill/>
        </p:spPr>
        <p:txBody>
          <a:bodyPr wrap="none" rtlCol="0">
            <a:spAutoFit/>
          </a:bodyPr>
          <a:lstStyle/>
          <a:p>
            <a:pPr algn="ctr"/>
            <a:r>
              <a:rPr lang="en-US" sz="1400" dirty="0">
                <a:solidFill>
                  <a:schemeClr val="tx1">
                    <a:alpha val="50000"/>
                  </a:schemeClr>
                </a:solidFill>
              </a:rPr>
              <a:t>Fuzzy Logic</a:t>
            </a:r>
          </a:p>
        </p:txBody>
      </p:sp>
      <p:sp>
        <p:nvSpPr>
          <p:cNvPr id="35" name="TextBox 34">
            <a:extLst>
              <a:ext uri="{FF2B5EF4-FFF2-40B4-BE49-F238E27FC236}">
                <a16:creationId xmlns:a16="http://schemas.microsoft.com/office/drawing/2014/main" id="{C412A447-44A4-8A1A-EB8D-C9488BFF01DC}"/>
              </a:ext>
            </a:extLst>
          </p:cNvPr>
          <p:cNvSpPr txBox="1"/>
          <p:nvPr/>
        </p:nvSpPr>
        <p:spPr>
          <a:xfrm>
            <a:off x="7180961" y="4365645"/>
            <a:ext cx="1027910" cy="523220"/>
          </a:xfrm>
          <a:prstGeom prst="rect">
            <a:avLst/>
          </a:prstGeom>
          <a:noFill/>
        </p:spPr>
        <p:txBody>
          <a:bodyPr wrap="none" rtlCol="0">
            <a:spAutoFit/>
          </a:bodyPr>
          <a:lstStyle/>
          <a:p>
            <a:pPr algn="ctr"/>
            <a:r>
              <a:rPr lang="en-US" sz="1400" dirty="0">
                <a:solidFill>
                  <a:schemeClr val="tx1">
                    <a:alpha val="49876"/>
                  </a:schemeClr>
                </a:solidFill>
              </a:rPr>
              <a:t>Supervised </a:t>
            </a:r>
          </a:p>
          <a:p>
            <a:pPr algn="ctr"/>
            <a:r>
              <a:rPr lang="en-US" sz="1400" dirty="0">
                <a:solidFill>
                  <a:schemeClr val="tx1">
                    <a:alpha val="49876"/>
                  </a:schemeClr>
                </a:solidFill>
              </a:rPr>
              <a:t>learning</a:t>
            </a:r>
          </a:p>
        </p:txBody>
      </p:sp>
      <p:sp>
        <p:nvSpPr>
          <p:cNvPr id="37" name="TextBox 36">
            <a:extLst>
              <a:ext uri="{FF2B5EF4-FFF2-40B4-BE49-F238E27FC236}">
                <a16:creationId xmlns:a16="http://schemas.microsoft.com/office/drawing/2014/main" id="{1A25F497-89B2-58F6-5C09-41826402BF26}"/>
              </a:ext>
            </a:extLst>
          </p:cNvPr>
          <p:cNvSpPr txBox="1"/>
          <p:nvPr/>
        </p:nvSpPr>
        <p:spPr>
          <a:xfrm>
            <a:off x="8208871" y="3403702"/>
            <a:ext cx="1226682" cy="523220"/>
          </a:xfrm>
          <a:prstGeom prst="rect">
            <a:avLst/>
          </a:prstGeom>
          <a:noFill/>
        </p:spPr>
        <p:txBody>
          <a:bodyPr wrap="none" rtlCol="0">
            <a:spAutoFit/>
          </a:bodyPr>
          <a:lstStyle/>
          <a:p>
            <a:pPr algn="ctr"/>
            <a:r>
              <a:rPr lang="en-US" sz="1400" dirty="0">
                <a:solidFill>
                  <a:schemeClr val="tx1">
                    <a:alpha val="49876"/>
                  </a:schemeClr>
                </a:solidFill>
              </a:rPr>
              <a:t>Unsupervised </a:t>
            </a:r>
          </a:p>
          <a:p>
            <a:pPr algn="ctr"/>
            <a:r>
              <a:rPr lang="en-US" sz="1400" dirty="0">
                <a:solidFill>
                  <a:schemeClr val="tx1">
                    <a:alpha val="49876"/>
                  </a:schemeClr>
                </a:solidFill>
              </a:rPr>
              <a:t>learning</a:t>
            </a:r>
          </a:p>
        </p:txBody>
      </p:sp>
      <p:sp>
        <p:nvSpPr>
          <p:cNvPr id="39" name="TextBox 38">
            <a:extLst>
              <a:ext uri="{FF2B5EF4-FFF2-40B4-BE49-F238E27FC236}">
                <a16:creationId xmlns:a16="http://schemas.microsoft.com/office/drawing/2014/main" id="{9D49E28C-4D2F-23F4-C19D-366AEB1B1E1E}"/>
              </a:ext>
            </a:extLst>
          </p:cNvPr>
          <p:cNvSpPr txBox="1"/>
          <p:nvPr/>
        </p:nvSpPr>
        <p:spPr>
          <a:xfrm>
            <a:off x="9410257" y="3597167"/>
            <a:ext cx="1300934" cy="523220"/>
          </a:xfrm>
          <a:prstGeom prst="rect">
            <a:avLst/>
          </a:prstGeom>
          <a:noFill/>
        </p:spPr>
        <p:txBody>
          <a:bodyPr wrap="none" rtlCol="0">
            <a:spAutoFit/>
          </a:bodyPr>
          <a:lstStyle/>
          <a:p>
            <a:pPr algn="ctr"/>
            <a:r>
              <a:rPr lang="en-US" sz="1400" dirty="0">
                <a:solidFill>
                  <a:schemeClr val="tx1">
                    <a:alpha val="49876"/>
                  </a:schemeClr>
                </a:solidFill>
              </a:rPr>
              <a:t>Reinforcement </a:t>
            </a:r>
          </a:p>
          <a:p>
            <a:pPr algn="ctr"/>
            <a:r>
              <a:rPr lang="en-US" sz="1400" dirty="0">
                <a:solidFill>
                  <a:schemeClr val="tx1">
                    <a:alpha val="49876"/>
                  </a:schemeClr>
                </a:solidFill>
              </a:rPr>
              <a:t>learning</a:t>
            </a:r>
          </a:p>
        </p:txBody>
      </p:sp>
      <p:sp>
        <p:nvSpPr>
          <p:cNvPr id="43" name="TextBox 42">
            <a:extLst>
              <a:ext uri="{FF2B5EF4-FFF2-40B4-BE49-F238E27FC236}">
                <a16:creationId xmlns:a16="http://schemas.microsoft.com/office/drawing/2014/main" id="{DA0F7D8D-B1E5-F780-0CDE-8AA188E13C19}"/>
              </a:ext>
            </a:extLst>
          </p:cNvPr>
          <p:cNvSpPr txBox="1"/>
          <p:nvPr/>
        </p:nvSpPr>
        <p:spPr>
          <a:xfrm>
            <a:off x="7918244" y="4921946"/>
            <a:ext cx="863250" cy="523220"/>
          </a:xfrm>
          <a:prstGeom prst="rect">
            <a:avLst/>
          </a:prstGeom>
          <a:noFill/>
        </p:spPr>
        <p:txBody>
          <a:bodyPr wrap="none" rtlCol="0">
            <a:spAutoFit/>
          </a:bodyPr>
          <a:lstStyle/>
          <a:p>
            <a:pPr algn="ctr"/>
            <a:r>
              <a:rPr lang="en-US" sz="1400" dirty="0"/>
              <a:t>Neural </a:t>
            </a:r>
          </a:p>
          <a:p>
            <a:pPr algn="ctr"/>
            <a:r>
              <a:rPr lang="en-US" sz="1400" dirty="0"/>
              <a:t>networks</a:t>
            </a:r>
          </a:p>
        </p:txBody>
      </p:sp>
      <p:sp>
        <p:nvSpPr>
          <p:cNvPr id="44" name="TextBox 43">
            <a:extLst>
              <a:ext uri="{FF2B5EF4-FFF2-40B4-BE49-F238E27FC236}">
                <a16:creationId xmlns:a16="http://schemas.microsoft.com/office/drawing/2014/main" id="{95DCA20C-54D2-52AC-AA47-36A2DF1BD54F}"/>
              </a:ext>
            </a:extLst>
          </p:cNvPr>
          <p:cNvSpPr txBox="1"/>
          <p:nvPr/>
        </p:nvSpPr>
        <p:spPr>
          <a:xfrm>
            <a:off x="8807010" y="5029668"/>
            <a:ext cx="924548" cy="307777"/>
          </a:xfrm>
          <a:prstGeom prst="rect">
            <a:avLst/>
          </a:prstGeom>
          <a:noFill/>
        </p:spPr>
        <p:txBody>
          <a:bodyPr wrap="none" rtlCol="0">
            <a:spAutoFit/>
          </a:bodyPr>
          <a:lstStyle/>
          <a:p>
            <a:pPr algn="ctr"/>
            <a:r>
              <a:rPr lang="en-US" sz="1400" dirty="0"/>
              <a:t>Conv Nets</a:t>
            </a:r>
          </a:p>
        </p:txBody>
      </p:sp>
      <p:sp>
        <p:nvSpPr>
          <p:cNvPr id="45" name="TextBox 44">
            <a:extLst>
              <a:ext uri="{FF2B5EF4-FFF2-40B4-BE49-F238E27FC236}">
                <a16:creationId xmlns:a16="http://schemas.microsoft.com/office/drawing/2014/main" id="{0147D31E-DD73-EDC0-D7B0-E2F84746E5BD}"/>
              </a:ext>
            </a:extLst>
          </p:cNvPr>
          <p:cNvSpPr txBox="1"/>
          <p:nvPr/>
        </p:nvSpPr>
        <p:spPr>
          <a:xfrm>
            <a:off x="8579624" y="5497161"/>
            <a:ext cx="513281" cy="307777"/>
          </a:xfrm>
          <a:prstGeom prst="rect">
            <a:avLst/>
          </a:prstGeom>
          <a:noFill/>
        </p:spPr>
        <p:txBody>
          <a:bodyPr wrap="none" rtlCol="0">
            <a:spAutoFit/>
          </a:bodyPr>
          <a:lstStyle/>
          <a:p>
            <a:pPr algn="ctr"/>
            <a:r>
              <a:rPr lang="en-US" sz="1400" dirty="0"/>
              <a:t>RNN</a:t>
            </a:r>
          </a:p>
        </p:txBody>
      </p:sp>
      <p:sp>
        <p:nvSpPr>
          <p:cNvPr id="51" name="TextBox 50">
            <a:extLst>
              <a:ext uri="{FF2B5EF4-FFF2-40B4-BE49-F238E27FC236}">
                <a16:creationId xmlns:a16="http://schemas.microsoft.com/office/drawing/2014/main" id="{02AA5DAB-FBF9-1FD0-F50B-DF9606904B7E}"/>
              </a:ext>
            </a:extLst>
          </p:cNvPr>
          <p:cNvSpPr txBox="1"/>
          <p:nvPr/>
        </p:nvSpPr>
        <p:spPr>
          <a:xfrm>
            <a:off x="494045" y="466178"/>
            <a:ext cx="5090373" cy="1200329"/>
          </a:xfrm>
          <a:prstGeom prst="rect">
            <a:avLst/>
          </a:prstGeom>
          <a:noFill/>
        </p:spPr>
        <p:txBody>
          <a:bodyPr wrap="square" rtlCol="0">
            <a:spAutoFit/>
          </a:bodyPr>
          <a:lstStyle/>
          <a:p>
            <a:pPr algn="ctr"/>
            <a:r>
              <a:rPr lang="en-US" i="1" dirty="0"/>
              <a:t>A subset of machine learning based on artificial neural networks in which multiple layers of processing are used to extract progressively higher level of features from data (Oxford dictionary)</a:t>
            </a:r>
          </a:p>
        </p:txBody>
      </p:sp>
      <p:sp>
        <p:nvSpPr>
          <p:cNvPr id="2" name="Oval 1">
            <a:extLst>
              <a:ext uri="{FF2B5EF4-FFF2-40B4-BE49-F238E27FC236}">
                <a16:creationId xmlns:a16="http://schemas.microsoft.com/office/drawing/2014/main" id="{6024AF1C-F2A2-A4FD-DE12-0FCD19E59E84}"/>
              </a:ext>
            </a:extLst>
          </p:cNvPr>
          <p:cNvSpPr/>
          <p:nvPr/>
        </p:nvSpPr>
        <p:spPr>
          <a:xfrm>
            <a:off x="92952" y="2185771"/>
            <a:ext cx="457200" cy="4572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X1</a:t>
            </a:r>
          </a:p>
        </p:txBody>
      </p:sp>
      <p:sp>
        <p:nvSpPr>
          <p:cNvPr id="59" name="Oval 58">
            <a:extLst>
              <a:ext uri="{FF2B5EF4-FFF2-40B4-BE49-F238E27FC236}">
                <a16:creationId xmlns:a16="http://schemas.microsoft.com/office/drawing/2014/main" id="{B0568310-A508-8615-AB9C-CBC27A51717F}"/>
              </a:ext>
            </a:extLst>
          </p:cNvPr>
          <p:cNvSpPr/>
          <p:nvPr/>
        </p:nvSpPr>
        <p:spPr>
          <a:xfrm>
            <a:off x="118056" y="2848470"/>
            <a:ext cx="457200" cy="4572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X2</a:t>
            </a:r>
          </a:p>
        </p:txBody>
      </p:sp>
      <p:sp>
        <p:nvSpPr>
          <p:cNvPr id="60" name="Oval 59">
            <a:extLst>
              <a:ext uri="{FF2B5EF4-FFF2-40B4-BE49-F238E27FC236}">
                <a16:creationId xmlns:a16="http://schemas.microsoft.com/office/drawing/2014/main" id="{DEE95D52-9A30-9543-BB4A-DDE6DA4CDDFC}"/>
              </a:ext>
            </a:extLst>
          </p:cNvPr>
          <p:cNvSpPr/>
          <p:nvPr/>
        </p:nvSpPr>
        <p:spPr>
          <a:xfrm>
            <a:off x="132908" y="3494166"/>
            <a:ext cx="457200" cy="4572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X3</a:t>
            </a:r>
          </a:p>
        </p:txBody>
      </p:sp>
      <p:sp>
        <p:nvSpPr>
          <p:cNvPr id="61" name="Oval 60">
            <a:extLst>
              <a:ext uri="{FF2B5EF4-FFF2-40B4-BE49-F238E27FC236}">
                <a16:creationId xmlns:a16="http://schemas.microsoft.com/office/drawing/2014/main" id="{8B72DD9F-6630-8BB1-519C-9284465B1C44}"/>
              </a:ext>
            </a:extLst>
          </p:cNvPr>
          <p:cNvSpPr/>
          <p:nvPr/>
        </p:nvSpPr>
        <p:spPr>
          <a:xfrm>
            <a:off x="1070784" y="2534997"/>
            <a:ext cx="457200" cy="45720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h1</a:t>
            </a:r>
          </a:p>
        </p:txBody>
      </p:sp>
      <p:sp>
        <p:nvSpPr>
          <p:cNvPr id="62" name="Oval 61">
            <a:extLst>
              <a:ext uri="{FF2B5EF4-FFF2-40B4-BE49-F238E27FC236}">
                <a16:creationId xmlns:a16="http://schemas.microsoft.com/office/drawing/2014/main" id="{26D26F06-37D2-C408-2221-FDB2B4407A49}"/>
              </a:ext>
            </a:extLst>
          </p:cNvPr>
          <p:cNvSpPr/>
          <p:nvPr/>
        </p:nvSpPr>
        <p:spPr>
          <a:xfrm>
            <a:off x="1084589" y="3174401"/>
            <a:ext cx="457200" cy="45720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h2</a:t>
            </a:r>
          </a:p>
        </p:txBody>
      </p:sp>
      <p:sp>
        <p:nvSpPr>
          <p:cNvPr id="63" name="Oval 62">
            <a:extLst>
              <a:ext uri="{FF2B5EF4-FFF2-40B4-BE49-F238E27FC236}">
                <a16:creationId xmlns:a16="http://schemas.microsoft.com/office/drawing/2014/main" id="{EDDEA5FE-20A5-E82F-E440-4EBFBACB0E61}"/>
              </a:ext>
            </a:extLst>
          </p:cNvPr>
          <p:cNvSpPr/>
          <p:nvPr/>
        </p:nvSpPr>
        <p:spPr>
          <a:xfrm>
            <a:off x="2077242" y="2534997"/>
            <a:ext cx="457200" cy="45720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h3</a:t>
            </a:r>
          </a:p>
        </p:txBody>
      </p:sp>
      <p:sp>
        <p:nvSpPr>
          <p:cNvPr id="64" name="Oval 63">
            <a:extLst>
              <a:ext uri="{FF2B5EF4-FFF2-40B4-BE49-F238E27FC236}">
                <a16:creationId xmlns:a16="http://schemas.microsoft.com/office/drawing/2014/main" id="{0F565220-E17F-7CCE-880D-BCA238E8D6DF}"/>
              </a:ext>
            </a:extLst>
          </p:cNvPr>
          <p:cNvSpPr/>
          <p:nvPr/>
        </p:nvSpPr>
        <p:spPr>
          <a:xfrm>
            <a:off x="2093354" y="3169341"/>
            <a:ext cx="457200" cy="45720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h4</a:t>
            </a:r>
          </a:p>
        </p:txBody>
      </p:sp>
      <p:sp>
        <p:nvSpPr>
          <p:cNvPr id="65" name="Oval 64">
            <a:extLst>
              <a:ext uri="{FF2B5EF4-FFF2-40B4-BE49-F238E27FC236}">
                <a16:creationId xmlns:a16="http://schemas.microsoft.com/office/drawing/2014/main" id="{1EFE77A8-B6F6-85C3-B4A7-EC873119C5F5}"/>
              </a:ext>
            </a:extLst>
          </p:cNvPr>
          <p:cNvSpPr/>
          <p:nvPr/>
        </p:nvSpPr>
        <p:spPr>
          <a:xfrm>
            <a:off x="2989907" y="2845451"/>
            <a:ext cx="457200" cy="45720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h5</a:t>
            </a:r>
          </a:p>
        </p:txBody>
      </p:sp>
      <p:cxnSp>
        <p:nvCxnSpPr>
          <p:cNvPr id="5" name="Straight Arrow Connector 4">
            <a:extLst>
              <a:ext uri="{FF2B5EF4-FFF2-40B4-BE49-F238E27FC236}">
                <a16:creationId xmlns:a16="http://schemas.microsoft.com/office/drawing/2014/main" id="{5E256F89-41E4-C986-7338-AB47F6D6AC52}"/>
              </a:ext>
            </a:extLst>
          </p:cNvPr>
          <p:cNvCxnSpPr>
            <a:stCxn id="2" idx="6"/>
            <a:endCxn id="61" idx="2"/>
          </p:cNvCxnSpPr>
          <p:nvPr/>
        </p:nvCxnSpPr>
        <p:spPr>
          <a:xfrm>
            <a:off x="550152" y="2414371"/>
            <a:ext cx="520632" cy="349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22CC4A70-3174-5BAC-4ECB-F45D17DCDDF3}"/>
              </a:ext>
            </a:extLst>
          </p:cNvPr>
          <p:cNvCxnSpPr>
            <a:cxnSpLocks/>
            <a:stCxn id="59" idx="6"/>
            <a:endCxn id="61" idx="2"/>
          </p:cNvCxnSpPr>
          <p:nvPr/>
        </p:nvCxnSpPr>
        <p:spPr>
          <a:xfrm flipV="1">
            <a:off x="575256" y="2763597"/>
            <a:ext cx="495528" cy="3134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C4266F79-E92F-6E46-A559-3BA991B55CB9}"/>
              </a:ext>
            </a:extLst>
          </p:cNvPr>
          <p:cNvCxnSpPr>
            <a:cxnSpLocks/>
            <a:stCxn id="60" idx="6"/>
            <a:endCxn id="61" idx="2"/>
          </p:cNvCxnSpPr>
          <p:nvPr/>
        </p:nvCxnSpPr>
        <p:spPr>
          <a:xfrm flipV="1">
            <a:off x="590108" y="2763597"/>
            <a:ext cx="480676" cy="9591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F6145B61-B24C-470D-07E6-3674C2CB6885}"/>
              </a:ext>
            </a:extLst>
          </p:cNvPr>
          <p:cNvCxnSpPr>
            <a:cxnSpLocks/>
            <a:stCxn id="2" idx="6"/>
            <a:endCxn id="62" idx="2"/>
          </p:cNvCxnSpPr>
          <p:nvPr/>
        </p:nvCxnSpPr>
        <p:spPr>
          <a:xfrm>
            <a:off x="550152" y="2414371"/>
            <a:ext cx="534437" cy="9886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9515C135-1C2D-0296-B3AA-6EE613B6C1AF}"/>
              </a:ext>
            </a:extLst>
          </p:cNvPr>
          <p:cNvCxnSpPr>
            <a:cxnSpLocks/>
            <a:stCxn id="59" idx="6"/>
            <a:endCxn id="62" idx="2"/>
          </p:cNvCxnSpPr>
          <p:nvPr/>
        </p:nvCxnSpPr>
        <p:spPr>
          <a:xfrm>
            <a:off x="575256" y="3077070"/>
            <a:ext cx="509333" cy="325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3CD8E143-2AF5-C9AF-ABE2-F264005805D6}"/>
              </a:ext>
            </a:extLst>
          </p:cNvPr>
          <p:cNvCxnSpPr>
            <a:cxnSpLocks/>
            <a:stCxn id="60" idx="6"/>
            <a:endCxn id="62" idx="2"/>
          </p:cNvCxnSpPr>
          <p:nvPr/>
        </p:nvCxnSpPr>
        <p:spPr>
          <a:xfrm flipV="1">
            <a:off x="590108" y="3403001"/>
            <a:ext cx="494481" cy="3197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a:extLst>
              <a:ext uri="{FF2B5EF4-FFF2-40B4-BE49-F238E27FC236}">
                <a16:creationId xmlns:a16="http://schemas.microsoft.com/office/drawing/2014/main" id="{2563EB83-1804-E5D8-CC67-4FD5679C3623}"/>
              </a:ext>
            </a:extLst>
          </p:cNvPr>
          <p:cNvCxnSpPr>
            <a:cxnSpLocks/>
            <a:stCxn id="61" idx="6"/>
            <a:endCxn id="63" idx="2"/>
          </p:cNvCxnSpPr>
          <p:nvPr/>
        </p:nvCxnSpPr>
        <p:spPr>
          <a:xfrm>
            <a:off x="1527984" y="2763597"/>
            <a:ext cx="54925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565CD4FA-BB53-C0FC-87F0-B01084DB523E}"/>
              </a:ext>
            </a:extLst>
          </p:cNvPr>
          <p:cNvCxnSpPr>
            <a:cxnSpLocks/>
            <a:stCxn id="61" idx="6"/>
            <a:endCxn id="64" idx="2"/>
          </p:cNvCxnSpPr>
          <p:nvPr/>
        </p:nvCxnSpPr>
        <p:spPr>
          <a:xfrm>
            <a:off x="1527984" y="2763597"/>
            <a:ext cx="565370" cy="634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3046D28F-AD7D-15AB-4EFF-505B5F013E9E}"/>
              </a:ext>
            </a:extLst>
          </p:cNvPr>
          <p:cNvCxnSpPr>
            <a:cxnSpLocks/>
            <a:stCxn id="62" idx="6"/>
            <a:endCxn id="63" idx="2"/>
          </p:cNvCxnSpPr>
          <p:nvPr/>
        </p:nvCxnSpPr>
        <p:spPr>
          <a:xfrm flipV="1">
            <a:off x="1541789" y="2763597"/>
            <a:ext cx="535453" cy="6394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B04ED32E-2849-DB1E-B9FC-4C548E02E730}"/>
              </a:ext>
            </a:extLst>
          </p:cNvPr>
          <p:cNvCxnSpPr>
            <a:cxnSpLocks/>
            <a:stCxn id="62" idx="6"/>
            <a:endCxn id="64" idx="2"/>
          </p:cNvCxnSpPr>
          <p:nvPr/>
        </p:nvCxnSpPr>
        <p:spPr>
          <a:xfrm flipV="1">
            <a:off x="1541789" y="3397941"/>
            <a:ext cx="551565" cy="50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990199AB-D253-6AE7-FB35-11CC23153ECD}"/>
              </a:ext>
            </a:extLst>
          </p:cNvPr>
          <p:cNvCxnSpPr>
            <a:cxnSpLocks/>
            <a:stCxn id="63" idx="6"/>
            <a:endCxn id="65" idx="2"/>
          </p:cNvCxnSpPr>
          <p:nvPr/>
        </p:nvCxnSpPr>
        <p:spPr>
          <a:xfrm>
            <a:off x="2534442" y="2763597"/>
            <a:ext cx="455465" cy="3104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4F47D236-E0AF-8073-6C1A-611F3E1D589A}"/>
              </a:ext>
            </a:extLst>
          </p:cNvPr>
          <p:cNvCxnSpPr>
            <a:cxnSpLocks/>
            <a:stCxn id="64" idx="6"/>
            <a:endCxn id="65" idx="2"/>
          </p:cNvCxnSpPr>
          <p:nvPr/>
        </p:nvCxnSpPr>
        <p:spPr>
          <a:xfrm flipV="1">
            <a:off x="2550554" y="3074051"/>
            <a:ext cx="439353" cy="323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21EAF558-BFE2-BF29-9C74-EB48286B8B52}"/>
              </a:ext>
            </a:extLst>
          </p:cNvPr>
          <p:cNvSpPr txBox="1"/>
          <p:nvPr/>
        </p:nvSpPr>
        <p:spPr>
          <a:xfrm>
            <a:off x="4058596" y="2557204"/>
            <a:ext cx="1824859" cy="307777"/>
          </a:xfrm>
          <a:prstGeom prst="rect">
            <a:avLst/>
          </a:prstGeom>
          <a:noFill/>
        </p:spPr>
        <p:txBody>
          <a:bodyPr wrap="none" rtlCol="0">
            <a:spAutoFit/>
          </a:bodyPr>
          <a:lstStyle/>
          <a:p>
            <a:r>
              <a:rPr lang="en-US" sz="1400" dirty="0"/>
              <a:t>X1, X2, X3 are features</a:t>
            </a:r>
          </a:p>
        </p:txBody>
      </p:sp>
      <p:sp>
        <p:nvSpPr>
          <p:cNvPr id="92" name="TextBox 91">
            <a:extLst>
              <a:ext uri="{FF2B5EF4-FFF2-40B4-BE49-F238E27FC236}">
                <a16:creationId xmlns:a16="http://schemas.microsoft.com/office/drawing/2014/main" id="{A14C4C54-0604-9784-03FC-CF655012FCED}"/>
              </a:ext>
            </a:extLst>
          </p:cNvPr>
          <p:cNvSpPr txBox="1"/>
          <p:nvPr/>
        </p:nvSpPr>
        <p:spPr>
          <a:xfrm>
            <a:off x="3986941" y="2864128"/>
            <a:ext cx="1968168" cy="523220"/>
          </a:xfrm>
          <a:prstGeom prst="rect">
            <a:avLst/>
          </a:prstGeom>
          <a:noFill/>
        </p:spPr>
        <p:txBody>
          <a:bodyPr wrap="none" rtlCol="0">
            <a:spAutoFit/>
          </a:bodyPr>
          <a:lstStyle/>
          <a:p>
            <a:pPr algn="ctr"/>
            <a:r>
              <a:rPr lang="en-US" sz="1400" dirty="0"/>
              <a:t>h1, h2, h3, h4 are called </a:t>
            </a:r>
          </a:p>
          <a:p>
            <a:pPr algn="ctr"/>
            <a:r>
              <a:rPr lang="en-US" sz="1400" dirty="0"/>
              <a:t>hidden nodes</a:t>
            </a:r>
          </a:p>
        </p:txBody>
      </p:sp>
      <p:sp>
        <p:nvSpPr>
          <p:cNvPr id="93" name="TextBox 92">
            <a:extLst>
              <a:ext uri="{FF2B5EF4-FFF2-40B4-BE49-F238E27FC236}">
                <a16:creationId xmlns:a16="http://schemas.microsoft.com/office/drawing/2014/main" id="{FE89B04E-013F-68DE-2231-F1B300CA78B1}"/>
              </a:ext>
            </a:extLst>
          </p:cNvPr>
          <p:cNvSpPr txBox="1"/>
          <p:nvPr/>
        </p:nvSpPr>
        <p:spPr>
          <a:xfrm>
            <a:off x="4497621" y="3384610"/>
            <a:ext cx="813043" cy="307777"/>
          </a:xfrm>
          <a:prstGeom prst="rect">
            <a:avLst/>
          </a:prstGeom>
          <a:noFill/>
        </p:spPr>
        <p:txBody>
          <a:bodyPr wrap="none" rtlCol="0">
            <a:spAutoFit/>
          </a:bodyPr>
          <a:lstStyle/>
          <a:p>
            <a:r>
              <a:rPr lang="en-US" sz="1400" dirty="0"/>
              <a:t>y is label</a:t>
            </a:r>
          </a:p>
        </p:txBody>
      </p:sp>
      <p:sp>
        <p:nvSpPr>
          <p:cNvPr id="94" name="TextBox 93">
            <a:extLst>
              <a:ext uri="{FF2B5EF4-FFF2-40B4-BE49-F238E27FC236}">
                <a16:creationId xmlns:a16="http://schemas.microsoft.com/office/drawing/2014/main" id="{197D0590-90A2-0D6A-299D-6DF8B2E216F1}"/>
              </a:ext>
            </a:extLst>
          </p:cNvPr>
          <p:cNvSpPr txBox="1"/>
          <p:nvPr/>
        </p:nvSpPr>
        <p:spPr>
          <a:xfrm>
            <a:off x="0" y="6366010"/>
            <a:ext cx="6687729" cy="369332"/>
          </a:xfrm>
          <a:prstGeom prst="rect">
            <a:avLst/>
          </a:prstGeom>
          <a:noFill/>
        </p:spPr>
        <p:txBody>
          <a:bodyPr wrap="none" rtlCol="0">
            <a:spAutoFit/>
          </a:bodyPr>
          <a:lstStyle/>
          <a:p>
            <a:pPr algn="ctr"/>
            <a:r>
              <a:rPr lang="en-US" b="1" dirty="0"/>
              <a:t>Training a neural network is simply learning the appropriate weights</a:t>
            </a:r>
          </a:p>
        </p:txBody>
      </p:sp>
      <p:cxnSp>
        <p:nvCxnSpPr>
          <p:cNvPr id="96" name="Straight Arrow Connector 95">
            <a:extLst>
              <a:ext uri="{FF2B5EF4-FFF2-40B4-BE49-F238E27FC236}">
                <a16:creationId xmlns:a16="http://schemas.microsoft.com/office/drawing/2014/main" id="{FABD0D79-4303-47DF-D94F-96697FCF2D6C}"/>
              </a:ext>
            </a:extLst>
          </p:cNvPr>
          <p:cNvCxnSpPr>
            <a:cxnSpLocks/>
            <a:stCxn id="143" idx="6"/>
          </p:cNvCxnSpPr>
          <p:nvPr/>
        </p:nvCxnSpPr>
        <p:spPr>
          <a:xfrm>
            <a:off x="569910" y="4373776"/>
            <a:ext cx="758663" cy="5004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C43458A8-6036-398D-D225-649311BE90AE}"/>
                  </a:ext>
                </a:extLst>
              </p:cNvPr>
              <p:cNvSpPr txBox="1"/>
              <p:nvPr/>
            </p:nvSpPr>
            <p:spPr>
              <a:xfrm>
                <a:off x="1981408" y="4775797"/>
                <a:ext cx="186551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w</m:t>
                          </m:r>
                        </m:e>
                        <m:sub>
                          <m:r>
                            <a:rPr lang="en-US" sz="1200" b="0" i="0" smtClean="0">
                              <a:latin typeface="Cambria Math" panose="02040503050406030204" pitchFamily="18" charset="0"/>
                            </a:rPr>
                            <m:t>11</m:t>
                          </m:r>
                        </m:sub>
                      </m:sSub>
                      <m:r>
                        <m:rPr>
                          <m:sty m:val="p"/>
                        </m:rPr>
                        <a:rPr lang="en-US" sz="1200" b="0" i="0" smtClean="0">
                          <a:latin typeface="Cambria Math" panose="02040503050406030204" pitchFamily="18" charset="0"/>
                        </a:rPr>
                        <m:t>X</m:t>
                      </m:r>
                      <m:r>
                        <a:rPr lang="en-US" sz="1200" b="0" i="0" smtClean="0">
                          <a:latin typeface="Cambria Math" panose="02040503050406030204" pitchFamily="18" charset="0"/>
                        </a:rPr>
                        <m:t>1+</m:t>
                      </m:r>
                      <m:sSub>
                        <m:sSubPr>
                          <m:ctrlPr>
                            <a:rPr lang="en-US" sz="1200" i="1">
                              <a:latin typeface="Cambria Math" panose="02040503050406030204" pitchFamily="18" charset="0"/>
                            </a:rPr>
                          </m:ctrlPr>
                        </m:sSubPr>
                        <m:e>
                          <m:r>
                            <m:rPr>
                              <m:sty m:val="p"/>
                            </m:rPr>
                            <a:rPr lang="en-US" sz="1200" i="0">
                              <a:latin typeface="Cambria Math" panose="02040503050406030204" pitchFamily="18" charset="0"/>
                            </a:rPr>
                            <m:t>w</m:t>
                          </m:r>
                        </m:e>
                        <m:sub>
                          <m:r>
                            <a:rPr lang="en-US" sz="1200" i="0">
                              <a:latin typeface="Cambria Math" panose="02040503050406030204" pitchFamily="18" charset="0"/>
                            </a:rPr>
                            <m:t>1</m:t>
                          </m:r>
                          <m:r>
                            <a:rPr lang="en-US" sz="1200" b="0" i="0" smtClean="0">
                              <a:latin typeface="Cambria Math" panose="02040503050406030204" pitchFamily="18" charset="0"/>
                            </a:rPr>
                            <m:t>2</m:t>
                          </m:r>
                        </m:sub>
                      </m:sSub>
                      <m:r>
                        <m:rPr>
                          <m:sty m:val="p"/>
                        </m:rPr>
                        <a:rPr lang="en-US" sz="1200" b="0" i="0" smtClean="0">
                          <a:latin typeface="Cambria Math" panose="02040503050406030204" pitchFamily="18" charset="0"/>
                        </a:rPr>
                        <m:t>X</m:t>
                      </m:r>
                      <m:r>
                        <a:rPr lang="en-US" sz="1200" b="0" i="0" smtClean="0">
                          <a:latin typeface="Cambria Math" panose="02040503050406030204" pitchFamily="18" charset="0"/>
                        </a:rPr>
                        <m:t>2+</m:t>
                      </m:r>
                      <m:sSub>
                        <m:sSubPr>
                          <m:ctrlPr>
                            <a:rPr lang="en-US" sz="1200" i="1">
                              <a:latin typeface="Cambria Math" panose="02040503050406030204" pitchFamily="18" charset="0"/>
                            </a:rPr>
                          </m:ctrlPr>
                        </m:sSubPr>
                        <m:e>
                          <m:r>
                            <m:rPr>
                              <m:sty m:val="p"/>
                            </m:rPr>
                            <a:rPr lang="en-US" sz="1200" i="0">
                              <a:latin typeface="Cambria Math" panose="02040503050406030204" pitchFamily="18" charset="0"/>
                            </a:rPr>
                            <m:t>w</m:t>
                          </m:r>
                        </m:e>
                        <m:sub>
                          <m:r>
                            <a:rPr lang="en-US" sz="1200" b="0" i="0" smtClean="0">
                              <a:latin typeface="Cambria Math" panose="02040503050406030204" pitchFamily="18" charset="0"/>
                            </a:rPr>
                            <m:t>13</m:t>
                          </m:r>
                        </m:sub>
                      </m:sSub>
                      <m:r>
                        <m:rPr>
                          <m:sty m:val="p"/>
                        </m:rPr>
                        <a:rPr lang="en-US" sz="1200" i="0">
                          <a:latin typeface="Cambria Math" panose="02040503050406030204" pitchFamily="18" charset="0"/>
                        </a:rPr>
                        <m:t>X</m:t>
                      </m:r>
                      <m:r>
                        <a:rPr lang="en-US" sz="1200" b="0" i="0" smtClean="0">
                          <a:latin typeface="Cambria Math" panose="02040503050406030204" pitchFamily="18" charset="0"/>
                        </a:rPr>
                        <m:t>3</m:t>
                      </m:r>
                    </m:oMath>
                  </m:oMathPara>
                </a14:m>
                <a:endParaRPr lang="en-US" sz="1400" dirty="0"/>
              </a:p>
            </p:txBody>
          </p:sp>
        </mc:Choice>
        <mc:Fallback xmlns="">
          <p:sp>
            <p:nvSpPr>
              <p:cNvPr id="104" name="TextBox 103">
                <a:extLst>
                  <a:ext uri="{FF2B5EF4-FFF2-40B4-BE49-F238E27FC236}">
                    <a16:creationId xmlns:a16="http://schemas.microsoft.com/office/drawing/2014/main" id="{C43458A8-6036-398D-D225-649311BE90AE}"/>
                  </a:ext>
                </a:extLst>
              </p:cNvPr>
              <p:cNvSpPr txBox="1">
                <a:spLocks noRot="1" noChangeAspect="1" noMove="1" noResize="1" noEditPoints="1" noAdjustHandles="1" noChangeArrowheads="1" noChangeShapeType="1" noTextEdit="1"/>
              </p:cNvSpPr>
              <p:nvPr/>
            </p:nvSpPr>
            <p:spPr>
              <a:xfrm>
                <a:off x="1981408" y="4775797"/>
                <a:ext cx="1865511" cy="276999"/>
              </a:xfrm>
              <a:prstGeom prst="rect">
                <a:avLst/>
              </a:prstGeom>
              <a:blipFill>
                <a:blip r:embed="rId3"/>
                <a:stretch>
                  <a:fillRect/>
                </a:stretch>
              </a:blipFill>
            </p:spPr>
            <p:txBody>
              <a:bodyPr/>
              <a:lstStyle/>
              <a:p>
                <a:r>
                  <a:rPr lang="en-US">
                    <a:noFill/>
                  </a:rPr>
                  <a:t> </a:t>
                </a:r>
              </a:p>
            </p:txBody>
          </p:sp>
        </mc:Fallback>
      </mc:AlternateContent>
      <p:sp>
        <p:nvSpPr>
          <p:cNvPr id="105" name="TextBox 104">
            <a:extLst>
              <a:ext uri="{FF2B5EF4-FFF2-40B4-BE49-F238E27FC236}">
                <a16:creationId xmlns:a16="http://schemas.microsoft.com/office/drawing/2014/main" id="{58451143-D99F-4086-514A-E518F539D8C5}"/>
              </a:ext>
            </a:extLst>
          </p:cNvPr>
          <p:cNvSpPr txBox="1"/>
          <p:nvPr/>
        </p:nvSpPr>
        <p:spPr>
          <a:xfrm>
            <a:off x="1463483" y="1700298"/>
            <a:ext cx="2615844" cy="369332"/>
          </a:xfrm>
          <a:prstGeom prst="rect">
            <a:avLst/>
          </a:prstGeom>
          <a:noFill/>
        </p:spPr>
        <p:txBody>
          <a:bodyPr wrap="none" rtlCol="0">
            <a:spAutoFit/>
          </a:bodyPr>
          <a:lstStyle/>
          <a:p>
            <a:pPr algn="ctr"/>
            <a:r>
              <a:rPr lang="en-US" b="1" dirty="0"/>
              <a:t>A simple neural network</a:t>
            </a:r>
          </a:p>
        </p:txBody>
      </p:sp>
      <p:sp>
        <p:nvSpPr>
          <p:cNvPr id="111" name="Pie 110">
            <a:extLst>
              <a:ext uri="{FF2B5EF4-FFF2-40B4-BE49-F238E27FC236}">
                <a16:creationId xmlns:a16="http://schemas.microsoft.com/office/drawing/2014/main" id="{12F6CE01-3FA0-36F9-B50E-1D23A461244F}"/>
              </a:ext>
            </a:extLst>
          </p:cNvPr>
          <p:cNvSpPr/>
          <p:nvPr/>
        </p:nvSpPr>
        <p:spPr>
          <a:xfrm>
            <a:off x="1301969" y="4606097"/>
            <a:ext cx="914400" cy="914400"/>
          </a:xfrm>
          <a:prstGeom prst="pie">
            <a:avLst>
              <a:gd name="adj1" fmla="val 5378056"/>
              <a:gd name="adj2" fmla="val 16200000"/>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7" name="Straight Arrow Connector 116">
            <a:extLst>
              <a:ext uri="{FF2B5EF4-FFF2-40B4-BE49-F238E27FC236}">
                <a16:creationId xmlns:a16="http://schemas.microsoft.com/office/drawing/2014/main" id="{D948BB29-9952-D6EB-9FD2-705D5E4D8A96}"/>
              </a:ext>
            </a:extLst>
          </p:cNvPr>
          <p:cNvCxnSpPr>
            <a:cxnSpLocks/>
            <a:endCxn id="111" idx="2"/>
          </p:cNvCxnSpPr>
          <p:nvPr/>
        </p:nvCxnSpPr>
        <p:spPr>
          <a:xfrm>
            <a:off x="596021" y="5063297"/>
            <a:ext cx="7059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0" name="Straight Arrow Connector 119">
            <a:extLst>
              <a:ext uri="{FF2B5EF4-FFF2-40B4-BE49-F238E27FC236}">
                <a16:creationId xmlns:a16="http://schemas.microsoft.com/office/drawing/2014/main" id="{134B761E-E758-52F1-96EF-FE84915E96E5}"/>
              </a:ext>
            </a:extLst>
          </p:cNvPr>
          <p:cNvCxnSpPr>
            <a:cxnSpLocks/>
            <a:stCxn id="145" idx="6"/>
          </p:cNvCxnSpPr>
          <p:nvPr/>
        </p:nvCxnSpPr>
        <p:spPr>
          <a:xfrm flipV="1">
            <a:off x="609866" y="5291062"/>
            <a:ext cx="735776" cy="3911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 name="Straight Arrow Connector 126">
            <a:extLst>
              <a:ext uri="{FF2B5EF4-FFF2-40B4-BE49-F238E27FC236}">
                <a16:creationId xmlns:a16="http://schemas.microsoft.com/office/drawing/2014/main" id="{93843E07-C3AE-554A-9889-7EED1829BA66}"/>
              </a:ext>
            </a:extLst>
          </p:cNvPr>
          <p:cNvCxnSpPr>
            <a:cxnSpLocks/>
          </p:cNvCxnSpPr>
          <p:nvPr/>
        </p:nvCxnSpPr>
        <p:spPr>
          <a:xfrm>
            <a:off x="1759169" y="5076578"/>
            <a:ext cx="234172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1" name="Pie 130">
            <a:extLst>
              <a:ext uri="{FF2B5EF4-FFF2-40B4-BE49-F238E27FC236}">
                <a16:creationId xmlns:a16="http://schemas.microsoft.com/office/drawing/2014/main" id="{92718A54-F702-5BF6-EB25-BD905D79049B}"/>
              </a:ext>
            </a:extLst>
          </p:cNvPr>
          <p:cNvSpPr/>
          <p:nvPr/>
        </p:nvSpPr>
        <p:spPr>
          <a:xfrm rot="10800000">
            <a:off x="3640532" y="4586158"/>
            <a:ext cx="914400" cy="914400"/>
          </a:xfrm>
          <a:prstGeom prst="pie">
            <a:avLst>
              <a:gd name="adj1" fmla="val 5378056"/>
              <a:gd name="adj2" fmla="val 16200000"/>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2" name="Straight Arrow Connector 131">
            <a:extLst>
              <a:ext uri="{FF2B5EF4-FFF2-40B4-BE49-F238E27FC236}">
                <a16:creationId xmlns:a16="http://schemas.microsoft.com/office/drawing/2014/main" id="{59369506-BDF4-259D-D06B-F35352B6791D}"/>
              </a:ext>
            </a:extLst>
          </p:cNvPr>
          <p:cNvCxnSpPr>
            <a:cxnSpLocks/>
            <a:stCxn id="131" idx="2"/>
          </p:cNvCxnSpPr>
          <p:nvPr/>
        </p:nvCxnSpPr>
        <p:spPr>
          <a:xfrm>
            <a:off x="4554932" y="5043358"/>
            <a:ext cx="18868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6162832E-1BEF-45B7-8301-9144CAD4CF27}"/>
                  </a:ext>
                </a:extLst>
              </p:cNvPr>
              <p:cNvSpPr txBox="1"/>
              <p:nvPr/>
            </p:nvSpPr>
            <p:spPr>
              <a:xfrm>
                <a:off x="4850848" y="4591131"/>
                <a:ext cx="13270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0" smtClean="0">
                          <a:latin typeface="Cambria Math" panose="02040503050406030204" pitchFamily="18" charset="0"/>
                        </a:rPr>
                        <m:t>𝐚𝐜𝐭</m:t>
                      </m:r>
                      <m:r>
                        <a:rPr lang="en-US" sz="1200" b="0" i="0" smtClean="0">
                          <a:latin typeface="Cambria Math" panose="02040503050406030204" pitchFamily="18" charset="0"/>
                        </a:rPr>
                        <m:t>(</m:t>
                      </m:r>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w</m:t>
                          </m:r>
                        </m:e>
                        <m:sub>
                          <m:r>
                            <a:rPr lang="en-US" sz="1200" b="0" i="0" smtClean="0">
                              <a:latin typeface="Cambria Math" panose="02040503050406030204" pitchFamily="18" charset="0"/>
                            </a:rPr>
                            <m:t>11</m:t>
                          </m:r>
                        </m:sub>
                      </m:sSub>
                      <m:r>
                        <m:rPr>
                          <m:sty m:val="p"/>
                        </m:rPr>
                        <a:rPr lang="en-US" sz="1200" b="0" i="0" smtClean="0">
                          <a:latin typeface="Cambria Math" panose="02040503050406030204" pitchFamily="18" charset="0"/>
                        </a:rPr>
                        <m:t>X</m:t>
                      </m:r>
                      <m:r>
                        <a:rPr lang="en-US" sz="1200" b="0" i="0" smtClean="0">
                          <a:latin typeface="Cambria Math" panose="02040503050406030204" pitchFamily="18" charset="0"/>
                        </a:rPr>
                        <m:t>1+</m:t>
                      </m:r>
                    </m:oMath>
                  </m:oMathPara>
                </a14:m>
                <a:endParaRPr lang="en-US" sz="12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m:rPr>
                              <m:sty m:val="p"/>
                            </m:rPr>
                            <a:rPr lang="en-US" sz="1200" i="0">
                              <a:latin typeface="Cambria Math" panose="02040503050406030204" pitchFamily="18" charset="0"/>
                            </a:rPr>
                            <m:t>w</m:t>
                          </m:r>
                        </m:e>
                        <m:sub>
                          <m:r>
                            <a:rPr lang="en-US" sz="1200" b="0" i="0" smtClean="0">
                              <a:latin typeface="Cambria Math" panose="02040503050406030204" pitchFamily="18" charset="0"/>
                            </a:rPr>
                            <m:t>2</m:t>
                          </m:r>
                          <m:r>
                            <a:rPr lang="en-US" sz="1200" i="0">
                              <a:latin typeface="Cambria Math" panose="02040503050406030204" pitchFamily="18" charset="0"/>
                            </a:rPr>
                            <m:t>1</m:t>
                          </m:r>
                        </m:sub>
                      </m:sSub>
                      <m:r>
                        <m:rPr>
                          <m:sty m:val="p"/>
                        </m:rPr>
                        <a:rPr lang="en-US" sz="1200" b="0" i="0" smtClean="0">
                          <a:latin typeface="Cambria Math" panose="02040503050406030204" pitchFamily="18" charset="0"/>
                        </a:rPr>
                        <m:t>X</m:t>
                      </m:r>
                      <m:r>
                        <a:rPr lang="en-US" sz="1200" b="0" i="0" smtClean="0">
                          <a:latin typeface="Cambria Math" panose="02040503050406030204" pitchFamily="18" charset="0"/>
                        </a:rPr>
                        <m:t>2+</m:t>
                      </m:r>
                      <m:sSub>
                        <m:sSubPr>
                          <m:ctrlPr>
                            <a:rPr lang="en-US" sz="1200" i="1">
                              <a:latin typeface="Cambria Math" panose="02040503050406030204" pitchFamily="18" charset="0"/>
                            </a:rPr>
                          </m:ctrlPr>
                        </m:sSubPr>
                        <m:e>
                          <m:r>
                            <m:rPr>
                              <m:sty m:val="p"/>
                            </m:rPr>
                            <a:rPr lang="en-US" sz="1200" i="0">
                              <a:latin typeface="Cambria Math" panose="02040503050406030204" pitchFamily="18" charset="0"/>
                            </a:rPr>
                            <m:t>w</m:t>
                          </m:r>
                        </m:e>
                        <m:sub>
                          <m:r>
                            <a:rPr lang="en-US" sz="1200" b="0" i="0" smtClean="0">
                              <a:latin typeface="Cambria Math" panose="02040503050406030204" pitchFamily="18" charset="0"/>
                            </a:rPr>
                            <m:t>3</m:t>
                          </m:r>
                          <m:r>
                            <a:rPr lang="en-US" sz="1200" i="0">
                              <a:latin typeface="Cambria Math" panose="02040503050406030204" pitchFamily="18" charset="0"/>
                            </a:rPr>
                            <m:t>1</m:t>
                          </m:r>
                        </m:sub>
                      </m:sSub>
                      <m:r>
                        <m:rPr>
                          <m:sty m:val="p"/>
                        </m:rPr>
                        <a:rPr lang="en-US" sz="1200" i="0">
                          <a:latin typeface="Cambria Math" panose="02040503050406030204" pitchFamily="18" charset="0"/>
                        </a:rPr>
                        <m:t>X</m:t>
                      </m:r>
                      <m:r>
                        <a:rPr lang="en-US" sz="1200" b="0" i="0" smtClean="0">
                          <a:latin typeface="Cambria Math" panose="02040503050406030204" pitchFamily="18" charset="0"/>
                        </a:rPr>
                        <m:t>3)</m:t>
                      </m:r>
                    </m:oMath>
                  </m:oMathPara>
                </a14:m>
                <a:endParaRPr lang="en-US" sz="1200" dirty="0"/>
              </a:p>
            </p:txBody>
          </p:sp>
        </mc:Choice>
        <mc:Fallback xmlns="">
          <p:sp>
            <p:nvSpPr>
              <p:cNvPr id="135" name="TextBox 134">
                <a:extLst>
                  <a:ext uri="{FF2B5EF4-FFF2-40B4-BE49-F238E27FC236}">
                    <a16:creationId xmlns:a16="http://schemas.microsoft.com/office/drawing/2014/main" id="{6162832E-1BEF-45B7-8301-9144CAD4CF27}"/>
                  </a:ext>
                </a:extLst>
              </p:cNvPr>
              <p:cNvSpPr txBox="1">
                <a:spLocks noRot="1" noChangeAspect="1" noMove="1" noResize="1" noEditPoints="1" noAdjustHandles="1" noChangeArrowheads="1" noChangeShapeType="1" noTextEdit="1"/>
              </p:cNvSpPr>
              <p:nvPr/>
            </p:nvSpPr>
            <p:spPr>
              <a:xfrm>
                <a:off x="4850848" y="4591131"/>
                <a:ext cx="1327030" cy="461665"/>
              </a:xfrm>
              <a:prstGeom prst="rect">
                <a:avLst/>
              </a:prstGeom>
              <a:blipFill>
                <a:blip r:embed="rId4"/>
                <a:stretch>
                  <a:fillRect b="-5405"/>
                </a:stretch>
              </a:blipFill>
            </p:spPr>
            <p:txBody>
              <a:bodyPr/>
              <a:lstStyle/>
              <a:p>
                <a:r>
                  <a:rPr lang="en-US">
                    <a:noFill/>
                  </a:rPr>
                  <a:t> </a:t>
                </a:r>
              </a:p>
            </p:txBody>
          </p:sp>
        </mc:Fallback>
      </mc:AlternateContent>
      <p:sp>
        <p:nvSpPr>
          <p:cNvPr id="137" name="Oval 136">
            <a:extLst>
              <a:ext uri="{FF2B5EF4-FFF2-40B4-BE49-F238E27FC236}">
                <a16:creationId xmlns:a16="http://schemas.microsoft.com/office/drawing/2014/main" id="{7FDF7904-CE90-F256-52E4-D66E88CED186}"/>
              </a:ext>
            </a:extLst>
          </p:cNvPr>
          <p:cNvSpPr/>
          <p:nvPr/>
        </p:nvSpPr>
        <p:spPr>
          <a:xfrm>
            <a:off x="1060955" y="4290293"/>
            <a:ext cx="3686818" cy="14787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B28150DC-504E-5F37-4691-3BC4C2E75996}"/>
              </a:ext>
            </a:extLst>
          </p:cNvPr>
          <p:cNvSpPr txBox="1"/>
          <p:nvPr/>
        </p:nvSpPr>
        <p:spPr>
          <a:xfrm>
            <a:off x="1333726" y="4926512"/>
            <a:ext cx="453970" cy="276999"/>
          </a:xfrm>
          <a:prstGeom prst="rect">
            <a:avLst/>
          </a:prstGeom>
          <a:noFill/>
        </p:spPr>
        <p:txBody>
          <a:bodyPr wrap="none" rtlCol="0">
            <a:spAutoFit/>
          </a:bodyPr>
          <a:lstStyle/>
          <a:p>
            <a:r>
              <a:rPr lang="en-US" sz="1200" b="1" dirty="0"/>
              <a:t>sum</a:t>
            </a:r>
          </a:p>
        </p:txBody>
      </p:sp>
      <p:sp>
        <p:nvSpPr>
          <p:cNvPr id="139" name="TextBox 138">
            <a:extLst>
              <a:ext uri="{FF2B5EF4-FFF2-40B4-BE49-F238E27FC236}">
                <a16:creationId xmlns:a16="http://schemas.microsoft.com/office/drawing/2014/main" id="{FC0CB06B-D3B8-4E6C-4DDE-AEC30B70C01A}"/>
              </a:ext>
            </a:extLst>
          </p:cNvPr>
          <p:cNvSpPr txBox="1"/>
          <p:nvPr/>
        </p:nvSpPr>
        <p:spPr>
          <a:xfrm>
            <a:off x="4108304" y="4900227"/>
            <a:ext cx="436338" cy="276999"/>
          </a:xfrm>
          <a:prstGeom prst="rect">
            <a:avLst/>
          </a:prstGeom>
          <a:noFill/>
        </p:spPr>
        <p:txBody>
          <a:bodyPr wrap="none" rtlCol="0">
            <a:spAutoFit/>
          </a:bodyPr>
          <a:lstStyle/>
          <a:p>
            <a:r>
              <a:rPr lang="en-US" sz="1200" b="1" dirty="0"/>
              <a:t>Act.</a:t>
            </a:r>
          </a:p>
        </p:txBody>
      </p:sp>
      <p:sp>
        <p:nvSpPr>
          <p:cNvPr id="140" name="TextBox 139">
            <a:extLst>
              <a:ext uri="{FF2B5EF4-FFF2-40B4-BE49-F238E27FC236}">
                <a16:creationId xmlns:a16="http://schemas.microsoft.com/office/drawing/2014/main" id="{88B4DAE6-27AB-38CB-E8D0-1AD10B07D9DF}"/>
              </a:ext>
            </a:extLst>
          </p:cNvPr>
          <p:cNvSpPr txBox="1"/>
          <p:nvPr/>
        </p:nvSpPr>
        <p:spPr>
          <a:xfrm>
            <a:off x="2768887" y="3950484"/>
            <a:ext cx="423514" cy="369332"/>
          </a:xfrm>
          <a:prstGeom prst="rect">
            <a:avLst/>
          </a:prstGeom>
          <a:noFill/>
        </p:spPr>
        <p:txBody>
          <a:bodyPr wrap="none" rtlCol="0">
            <a:spAutoFit/>
          </a:bodyPr>
          <a:lstStyle/>
          <a:p>
            <a:r>
              <a:rPr lang="en-US" b="1" dirty="0"/>
              <a:t>h1</a:t>
            </a:r>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1F855310-A497-EEF3-44CC-5FE685AF8C5E}"/>
                  </a:ext>
                </a:extLst>
              </p:cNvPr>
              <p:cNvSpPr txBox="1"/>
              <p:nvPr/>
            </p:nvSpPr>
            <p:spPr>
              <a:xfrm>
                <a:off x="745818" y="4360975"/>
                <a:ext cx="57952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11</m:t>
                          </m:r>
                        </m:sub>
                      </m:sSub>
                    </m:oMath>
                  </m:oMathPara>
                </a14:m>
                <a:endParaRPr lang="en-US" dirty="0"/>
              </a:p>
            </p:txBody>
          </p:sp>
        </mc:Choice>
        <mc:Fallback xmlns="">
          <p:sp>
            <p:nvSpPr>
              <p:cNvPr id="142" name="TextBox 141">
                <a:extLst>
                  <a:ext uri="{FF2B5EF4-FFF2-40B4-BE49-F238E27FC236}">
                    <a16:creationId xmlns:a16="http://schemas.microsoft.com/office/drawing/2014/main" id="{1F855310-A497-EEF3-44CC-5FE685AF8C5E}"/>
                  </a:ext>
                </a:extLst>
              </p:cNvPr>
              <p:cNvSpPr txBox="1">
                <a:spLocks noRot="1" noChangeAspect="1" noMove="1" noResize="1" noEditPoints="1" noAdjustHandles="1" noChangeArrowheads="1" noChangeShapeType="1" noTextEdit="1"/>
              </p:cNvSpPr>
              <p:nvPr/>
            </p:nvSpPr>
            <p:spPr>
              <a:xfrm>
                <a:off x="745818" y="4360975"/>
                <a:ext cx="579528" cy="276999"/>
              </a:xfrm>
              <a:prstGeom prst="rect">
                <a:avLst/>
              </a:prstGeom>
              <a:blipFill>
                <a:blip r:embed="rId5"/>
                <a:stretch>
                  <a:fillRect/>
                </a:stretch>
              </a:blipFill>
            </p:spPr>
            <p:txBody>
              <a:bodyPr/>
              <a:lstStyle/>
              <a:p>
                <a:r>
                  <a:rPr lang="en-US">
                    <a:noFill/>
                  </a:rPr>
                  <a:t> </a:t>
                </a:r>
              </a:p>
            </p:txBody>
          </p:sp>
        </mc:Fallback>
      </mc:AlternateContent>
      <p:sp>
        <p:nvSpPr>
          <p:cNvPr id="143" name="Oval 142">
            <a:extLst>
              <a:ext uri="{FF2B5EF4-FFF2-40B4-BE49-F238E27FC236}">
                <a16:creationId xmlns:a16="http://schemas.microsoft.com/office/drawing/2014/main" id="{D4E6E617-D2BF-F7C9-3D3E-AB1CFEDA5BC5}"/>
              </a:ext>
            </a:extLst>
          </p:cNvPr>
          <p:cNvSpPr/>
          <p:nvPr/>
        </p:nvSpPr>
        <p:spPr>
          <a:xfrm>
            <a:off x="112710" y="4145176"/>
            <a:ext cx="457200" cy="4572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X1</a:t>
            </a:r>
          </a:p>
        </p:txBody>
      </p:sp>
      <p:sp>
        <p:nvSpPr>
          <p:cNvPr id="144" name="Oval 143">
            <a:extLst>
              <a:ext uri="{FF2B5EF4-FFF2-40B4-BE49-F238E27FC236}">
                <a16:creationId xmlns:a16="http://schemas.microsoft.com/office/drawing/2014/main" id="{6DA3865C-9AEB-0291-36FA-ACBCA0EDC851}"/>
              </a:ext>
            </a:extLst>
          </p:cNvPr>
          <p:cNvSpPr/>
          <p:nvPr/>
        </p:nvSpPr>
        <p:spPr>
          <a:xfrm>
            <a:off x="137814" y="4807875"/>
            <a:ext cx="457200" cy="4572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X2</a:t>
            </a:r>
          </a:p>
        </p:txBody>
      </p:sp>
      <p:sp>
        <p:nvSpPr>
          <p:cNvPr id="145" name="Oval 144">
            <a:extLst>
              <a:ext uri="{FF2B5EF4-FFF2-40B4-BE49-F238E27FC236}">
                <a16:creationId xmlns:a16="http://schemas.microsoft.com/office/drawing/2014/main" id="{40C4DD71-C8D8-56F5-BC89-CED0D5AAE2D0}"/>
              </a:ext>
            </a:extLst>
          </p:cNvPr>
          <p:cNvSpPr/>
          <p:nvPr/>
        </p:nvSpPr>
        <p:spPr>
          <a:xfrm>
            <a:off x="152666" y="5453571"/>
            <a:ext cx="457200" cy="4572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X3</a:t>
            </a: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D12AA131-419C-07E4-C52C-090FC1E61AC4}"/>
                  </a:ext>
                </a:extLst>
              </p:cNvPr>
              <p:cNvSpPr txBox="1"/>
              <p:nvPr/>
            </p:nvSpPr>
            <p:spPr>
              <a:xfrm>
                <a:off x="584199" y="4788012"/>
                <a:ext cx="57952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12</m:t>
                          </m:r>
                        </m:sub>
                      </m:sSub>
                    </m:oMath>
                  </m:oMathPara>
                </a14:m>
                <a:endParaRPr lang="en-US" dirty="0"/>
              </a:p>
            </p:txBody>
          </p:sp>
        </mc:Choice>
        <mc:Fallback xmlns="">
          <p:sp>
            <p:nvSpPr>
              <p:cNvPr id="148" name="TextBox 147">
                <a:extLst>
                  <a:ext uri="{FF2B5EF4-FFF2-40B4-BE49-F238E27FC236}">
                    <a16:creationId xmlns:a16="http://schemas.microsoft.com/office/drawing/2014/main" id="{D12AA131-419C-07E4-C52C-090FC1E61AC4}"/>
                  </a:ext>
                </a:extLst>
              </p:cNvPr>
              <p:cNvSpPr txBox="1">
                <a:spLocks noRot="1" noChangeAspect="1" noMove="1" noResize="1" noEditPoints="1" noAdjustHandles="1" noChangeArrowheads="1" noChangeShapeType="1" noTextEdit="1"/>
              </p:cNvSpPr>
              <p:nvPr/>
            </p:nvSpPr>
            <p:spPr>
              <a:xfrm>
                <a:off x="584199" y="4788012"/>
                <a:ext cx="579528"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0C80BDE1-8B4D-194C-932A-92FFEE3CE808}"/>
                  </a:ext>
                </a:extLst>
              </p:cNvPr>
              <p:cNvSpPr txBox="1"/>
              <p:nvPr/>
            </p:nvSpPr>
            <p:spPr>
              <a:xfrm>
                <a:off x="646973" y="5203511"/>
                <a:ext cx="57952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13</m:t>
                          </m:r>
                        </m:sub>
                      </m:sSub>
                    </m:oMath>
                  </m:oMathPara>
                </a14:m>
                <a:endParaRPr lang="en-US" dirty="0"/>
              </a:p>
            </p:txBody>
          </p:sp>
        </mc:Choice>
        <mc:Fallback xmlns="">
          <p:sp>
            <p:nvSpPr>
              <p:cNvPr id="149" name="TextBox 148">
                <a:extLst>
                  <a:ext uri="{FF2B5EF4-FFF2-40B4-BE49-F238E27FC236}">
                    <a16:creationId xmlns:a16="http://schemas.microsoft.com/office/drawing/2014/main" id="{0C80BDE1-8B4D-194C-932A-92FFEE3CE808}"/>
                  </a:ext>
                </a:extLst>
              </p:cNvPr>
              <p:cNvSpPr txBox="1">
                <a:spLocks noRot="1" noChangeAspect="1" noMove="1" noResize="1" noEditPoints="1" noAdjustHandles="1" noChangeArrowheads="1" noChangeShapeType="1" noTextEdit="1"/>
              </p:cNvSpPr>
              <p:nvPr/>
            </p:nvSpPr>
            <p:spPr>
              <a:xfrm>
                <a:off x="646973" y="5203511"/>
                <a:ext cx="579528" cy="276999"/>
              </a:xfrm>
              <a:prstGeom prst="rect">
                <a:avLst/>
              </a:prstGeom>
              <a:blipFill>
                <a:blip r:embed="rId7"/>
                <a:stretch>
                  <a:fillRect/>
                </a:stretch>
              </a:blipFill>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22A21399-ED11-0C81-9262-C57E1F267AD0}"/>
              </a:ext>
            </a:extLst>
          </p:cNvPr>
          <p:cNvCxnSpPr>
            <a:cxnSpLocks/>
            <a:stCxn id="65" idx="6"/>
          </p:cNvCxnSpPr>
          <p:nvPr/>
        </p:nvCxnSpPr>
        <p:spPr>
          <a:xfrm>
            <a:off x="3447107" y="3074051"/>
            <a:ext cx="3080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9626D798-23B3-8B69-F2CF-720ECEEE9257}"/>
              </a:ext>
            </a:extLst>
          </p:cNvPr>
          <p:cNvSpPr txBox="1"/>
          <p:nvPr/>
        </p:nvSpPr>
        <p:spPr>
          <a:xfrm>
            <a:off x="3718693" y="2940948"/>
            <a:ext cx="329184" cy="261610"/>
          </a:xfrm>
          <a:prstGeom prst="rect">
            <a:avLst/>
          </a:prstGeom>
          <a:noFill/>
        </p:spPr>
        <p:txBody>
          <a:bodyPr wrap="square" rtlCol="0">
            <a:spAutoFit/>
          </a:bodyPr>
          <a:lstStyle/>
          <a:p>
            <a:r>
              <a:rPr lang="en-US" sz="1050" b="1" dirty="0"/>
              <a:t>y</a:t>
            </a:r>
          </a:p>
        </p:txBody>
      </p:sp>
    </p:spTree>
    <p:extLst>
      <p:ext uri="{BB962C8B-B14F-4D97-AF65-F5344CB8AC3E}">
        <p14:creationId xmlns:p14="http://schemas.microsoft.com/office/powerpoint/2010/main" val="1386789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93FE5C-1370-DD0B-7491-DED31C4E4FDA}"/>
              </a:ext>
            </a:extLst>
          </p:cNvPr>
          <p:cNvSpPr txBox="1"/>
          <p:nvPr/>
        </p:nvSpPr>
        <p:spPr>
          <a:xfrm>
            <a:off x="0" y="0"/>
            <a:ext cx="3738459" cy="400110"/>
          </a:xfrm>
          <a:prstGeom prst="rect">
            <a:avLst/>
          </a:prstGeom>
          <a:noFill/>
        </p:spPr>
        <p:txBody>
          <a:bodyPr wrap="none" rtlCol="0">
            <a:spAutoFit/>
          </a:bodyPr>
          <a:lstStyle/>
          <a:p>
            <a:r>
              <a:rPr lang="en-US" sz="2000" b="1" dirty="0"/>
              <a:t>Why Machine Learning is useful ?</a:t>
            </a:r>
          </a:p>
        </p:txBody>
      </p:sp>
      <p:pic>
        <p:nvPicPr>
          <p:cNvPr id="6" name="Picture 5">
            <a:extLst>
              <a:ext uri="{FF2B5EF4-FFF2-40B4-BE49-F238E27FC236}">
                <a16:creationId xmlns:a16="http://schemas.microsoft.com/office/drawing/2014/main" id="{AB29EA13-0DEF-2AC9-A223-D6A4E1AC44CD}"/>
              </a:ext>
            </a:extLst>
          </p:cNvPr>
          <p:cNvPicPr>
            <a:picLocks noChangeAspect="1"/>
          </p:cNvPicPr>
          <p:nvPr/>
        </p:nvPicPr>
        <p:blipFill>
          <a:blip r:embed="rId3"/>
          <a:stretch>
            <a:fillRect/>
          </a:stretch>
        </p:blipFill>
        <p:spPr>
          <a:xfrm>
            <a:off x="300162" y="845567"/>
            <a:ext cx="5123891" cy="2998933"/>
          </a:xfrm>
          <a:prstGeom prst="rect">
            <a:avLst/>
          </a:prstGeom>
        </p:spPr>
      </p:pic>
      <p:sp>
        <p:nvSpPr>
          <p:cNvPr id="7" name="TextBox 6">
            <a:extLst>
              <a:ext uri="{FF2B5EF4-FFF2-40B4-BE49-F238E27FC236}">
                <a16:creationId xmlns:a16="http://schemas.microsoft.com/office/drawing/2014/main" id="{647E18F1-3AF3-E669-EA69-B7AA4577DD00}"/>
              </a:ext>
            </a:extLst>
          </p:cNvPr>
          <p:cNvSpPr txBox="1"/>
          <p:nvPr/>
        </p:nvSpPr>
        <p:spPr>
          <a:xfrm>
            <a:off x="646054" y="507013"/>
            <a:ext cx="4131965" cy="369332"/>
          </a:xfrm>
          <a:prstGeom prst="rect">
            <a:avLst/>
          </a:prstGeom>
          <a:noFill/>
        </p:spPr>
        <p:txBody>
          <a:bodyPr wrap="none" rtlCol="0">
            <a:spAutoFit/>
          </a:bodyPr>
          <a:lstStyle/>
          <a:p>
            <a:pPr algn="ctr"/>
            <a:r>
              <a:rPr lang="en-US" b="1" dirty="0"/>
              <a:t> Simplified traditional program workflow </a:t>
            </a:r>
          </a:p>
        </p:txBody>
      </p:sp>
      <p:pic>
        <p:nvPicPr>
          <p:cNvPr id="8" name="Picture 7">
            <a:extLst>
              <a:ext uri="{FF2B5EF4-FFF2-40B4-BE49-F238E27FC236}">
                <a16:creationId xmlns:a16="http://schemas.microsoft.com/office/drawing/2014/main" id="{FD6145EC-7543-CEFB-8AB2-E95263A9A539}"/>
              </a:ext>
            </a:extLst>
          </p:cNvPr>
          <p:cNvPicPr>
            <a:picLocks noChangeAspect="1"/>
          </p:cNvPicPr>
          <p:nvPr/>
        </p:nvPicPr>
        <p:blipFill>
          <a:blip r:embed="rId4"/>
          <a:stretch>
            <a:fillRect/>
          </a:stretch>
        </p:blipFill>
        <p:spPr>
          <a:xfrm>
            <a:off x="6451516" y="852352"/>
            <a:ext cx="4926819" cy="2998933"/>
          </a:xfrm>
          <a:prstGeom prst="rect">
            <a:avLst/>
          </a:prstGeom>
        </p:spPr>
      </p:pic>
      <p:sp>
        <p:nvSpPr>
          <p:cNvPr id="11" name="TextBox 10">
            <a:extLst>
              <a:ext uri="{FF2B5EF4-FFF2-40B4-BE49-F238E27FC236}">
                <a16:creationId xmlns:a16="http://schemas.microsoft.com/office/drawing/2014/main" id="{6A5BC84F-A44B-3671-22BF-0987956A75B9}"/>
              </a:ext>
            </a:extLst>
          </p:cNvPr>
          <p:cNvSpPr txBox="1"/>
          <p:nvPr/>
        </p:nvSpPr>
        <p:spPr>
          <a:xfrm>
            <a:off x="0" y="6581001"/>
            <a:ext cx="6130636" cy="276999"/>
          </a:xfrm>
          <a:prstGeom prst="rect">
            <a:avLst/>
          </a:prstGeom>
          <a:noFill/>
        </p:spPr>
        <p:txBody>
          <a:bodyPr wrap="square">
            <a:spAutoFit/>
          </a:bodyPr>
          <a:lstStyle/>
          <a:p>
            <a:pPr algn="just"/>
            <a:r>
              <a:rPr lang="en-US" sz="1200" dirty="0">
                <a:effectLst/>
              </a:rPr>
              <a:t>[1]. </a:t>
            </a:r>
            <a:r>
              <a:rPr lang="en-US" sz="1200" dirty="0" err="1">
                <a:effectLst/>
              </a:rPr>
              <a:t>Géron</a:t>
            </a:r>
            <a:r>
              <a:rPr lang="en-US" sz="1200" dirty="0">
                <a:effectLst/>
              </a:rPr>
              <a:t>, A. Hands-On Machine Learning with Scikit-Learn, </a:t>
            </a:r>
            <a:r>
              <a:rPr lang="en-US" sz="1200" dirty="0" err="1">
                <a:effectLst/>
              </a:rPr>
              <a:t>Keras</a:t>
            </a:r>
            <a:r>
              <a:rPr lang="en-US" sz="1200" dirty="0">
                <a:effectLst/>
              </a:rPr>
              <a:t>, and TensorFlow. 1150.</a:t>
            </a:r>
          </a:p>
        </p:txBody>
      </p:sp>
      <p:sp>
        <p:nvSpPr>
          <p:cNvPr id="14" name="TextBox 13">
            <a:extLst>
              <a:ext uri="{FF2B5EF4-FFF2-40B4-BE49-F238E27FC236}">
                <a16:creationId xmlns:a16="http://schemas.microsoft.com/office/drawing/2014/main" id="{A5C30E36-6102-2D51-D5FF-60D26B1F596B}"/>
              </a:ext>
            </a:extLst>
          </p:cNvPr>
          <p:cNvSpPr txBox="1"/>
          <p:nvPr/>
        </p:nvSpPr>
        <p:spPr>
          <a:xfrm>
            <a:off x="0" y="3951403"/>
            <a:ext cx="5424052" cy="369332"/>
          </a:xfrm>
          <a:prstGeom prst="rect">
            <a:avLst/>
          </a:prstGeom>
          <a:noFill/>
        </p:spPr>
        <p:txBody>
          <a:bodyPr wrap="square" rtlCol="0">
            <a:spAutoFit/>
          </a:bodyPr>
          <a:lstStyle/>
          <a:p>
            <a:pPr marL="285750" indent="-285750" algn="just">
              <a:buFont typeface="Arial" panose="020B0604020202020204" pitchFamily="34" charset="0"/>
              <a:buChar char="•"/>
            </a:pPr>
            <a:r>
              <a:rPr lang="en-US" dirty="0"/>
              <a:t>Requires defining conditional statements</a:t>
            </a:r>
          </a:p>
        </p:txBody>
      </p:sp>
      <p:sp>
        <p:nvSpPr>
          <p:cNvPr id="15" name="TextBox 14">
            <a:extLst>
              <a:ext uri="{FF2B5EF4-FFF2-40B4-BE49-F238E27FC236}">
                <a16:creationId xmlns:a16="http://schemas.microsoft.com/office/drawing/2014/main" id="{50C82B1D-8D49-BEE8-912E-72BB7D9EBF10}"/>
              </a:ext>
            </a:extLst>
          </p:cNvPr>
          <p:cNvSpPr txBox="1"/>
          <p:nvPr/>
        </p:nvSpPr>
        <p:spPr>
          <a:xfrm>
            <a:off x="6202899" y="3900574"/>
            <a:ext cx="5754638" cy="646331"/>
          </a:xfrm>
          <a:prstGeom prst="rect">
            <a:avLst/>
          </a:prstGeom>
          <a:noFill/>
        </p:spPr>
        <p:txBody>
          <a:bodyPr wrap="square" rtlCol="0">
            <a:spAutoFit/>
          </a:bodyPr>
          <a:lstStyle/>
          <a:p>
            <a:pPr marL="285750" indent="-285750" algn="just">
              <a:buFont typeface="Arial" panose="020B0604020202020204" pitchFamily="34" charset="0"/>
              <a:buChar char="•"/>
            </a:pPr>
            <a:r>
              <a:rPr lang="en-US" dirty="0"/>
              <a:t>No hard coded rules, model learns patterns from the data</a:t>
            </a:r>
            <a:r>
              <a:rPr lang="en-US" sz="1600" dirty="0"/>
              <a:t>.</a:t>
            </a:r>
          </a:p>
        </p:txBody>
      </p:sp>
      <p:sp>
        <p:nvSpPr>
          <p:cNvPr id="16" name="TextBox 15">
            <a:extLst>
              <a:ext uri="{FF2B5EF4-FFF2-40B4-BE49-F238E27FC236}">
                <a16:creationId xmlns:a16="http://schemas.microsoft.com/office/drawing/2014/main" id="{7B3966AB-09DC-647D-0801-4E4EAFB45EA3}"/>
              </a:ext>
            </a:extLst>
          </p:cNvPr>
          <p:cNvSpPr txBox="1"/>
          <p:nvPr/>
        </p:nvSpPr>
        <p:spPr>
          <a:xfrm>
            <a:off x="6553059" y="503062"/>
            <a:ext cx="4723729" cy="369332"/>
          </a:xfrm>
          <a:prstGeom prst="rect">
            <a:avLst/>
          </a:prstGeom>
          <a:noFill/>
        </p:spPr>
        <p:txBody>
          <a:bodyPr wrap="none" rtlCol="0">
            <a:spAutoFit/>
          </a:bodyPr>
          <a:lstStyle/>
          <a:p>
            <a:pPr algn="ctr"/>
            <a:r>
              <a:rPr lang="en-US" b="1" dirty="0"/>
              <a:t>Simplified machine learning program workflow </a:t>
            </a:r>
          </a:p>
        </p:txBody>
      </p:sp>
      <p:sp>
        <p:nvSpPr>
          <p:cNvPr id="17" name="TextBox 16">
            <a:extLst>
              <a:ext uri="{FF2B5EF4-FFF2-40B4-BE49-F238E27FC236}">
                <a16:creationId xmlns:a16="http://schemas.microsoft.com/office/drawing/2014/main" id="{24853C0F-CADD-B605-1735-BFED1EDAD7BA}"/>
              </a:ext>
            </a:extLst>
          </p:cNvPr>
          <p:cNvSpPr txBox="1"/>
          <p:nvPr/>
        </p:nvSpPr>
        <p:spPr>
          <a:xfrm>
            <a:off x="0" y="4590237"/>
            <a:ext cx="5424052" cy="369332"/>
          </a:xfrm>
          <a:prstGeom prst="rect">
            <a:avLst/>
          </a:prstGeom>
          <a:noFill/>
        </p:spPr>
        <p:txBody>
          <a:bodyPr wrap="square" rtlCol="0">
            <a:spAutoFit/>
          </a:bodyPr>
          <a:lstStyle/>
          <a:p>
            <a:pPr marL="285750" indent="-285750" algn="just">
              <a:buFont typeface="Arial" panose="020B0604020202020204" pitchFamily="34" charset="0"/>
              <a:buChar char="•"/>
            </a:pPr>
            <a:r>
              <a:rPr lang="en-US" dirty="0"/>
              <a:t>Building model takes a significant amount of time.</a:t>
            </a:r>
          </a:p>
        </p:txBody>
      </p:sp>
      <p:sp>
        <p:nvSpPr>
          <p:cNvPr id="18" name="TextBox 17">
            <a:extLst>
              <a:ext uri="{FF2B5EF4-FFF2-40B4-BE49-F238E27FC236}">
                <a16:creationId xmlns:a16="http://schemas.microsoft.com/office/drawing/2014/main" id="{C771D873-DE82-38B9-827B-4F5D30BBC798}"/>
              </a:ext>
            </a:extLst>
          </p:cNvPr>
          <p:cNvSpPr txBox="1"/>
          <p:nvPr/>
        </p:nvSpPr>
        <p:spPr>
          <a:xfrm>
            <a:off x="6202897" y="4588774"/>
            <a:ext cx="5754641" cy="646331"/>
          </a:xfrm>
          <a:prstGeom prst="rect">
            <a:avLst/>
          </a:prstGeom>
          <a:noFill/>
        </p:spPr>
        <p:txBody>
          <a:bodyPr wrap="square" rtlCol="0">
            <a:spAutoFit/>
          </a:bodyPr>
          <a:lstStyle/>
          <a:p>
            <a:pPr marL="285750" indent="-285750" algn="just">
              <a:buFont typeface="Arial" panose="020B0604020202020204" pitchFamily="34" charset="0"/>
              <a:buChar char="•"/>
            </a:pPr>
            <a:r>
              <a:rPr lang="en-US" dirty="0"/>
              <a:t>Building model is fast due to well documented python libraries</a:t>
            </a:r>
          </a:p>
        </p:txBody>
      </p:sp>
      <p:sp>
        <p:nvSpPr>
          <p:cNvPr id="19" name="TextBox 18">
            <a:extLst>
              <a:ext uri="{FF2B5EF4-FFF2-40B4-BE49-F238E27FC236}">
                <a16:creationId xmlns:a16="http://schemas.microsoft.com/office/drawing/2014/main" id="{F9ADDA8F-FA17-45E4-D4B8-B326AD6FDA3A}"/>
              </a:ext>
            </a:extLst>
          </p:cNvPr>
          <p:cNvSpPr txBox="1"/>
          <p:nvPr/>
        </p:nvSpPr>
        <p:spPr>
          <a:xfrm>
            <a:off x="0" y="5272983"/>
            <a:ext cx="5424052" cy="369332"/>
          </a:xfrm>
          <a:prstGeom prst="rect">
            <a:avLst/>
          </a:prstGeom>
          <a:noFill/>
        </p:spPr>
        <p:txBody>
          <a:bodyPr wrap="square" rtlCol="0">
            <a:spAutoFit/>
          </a:bodyPr>
          <a:lstStyle/>
          <a:p>
            <a:pPr marL="285750" indent="-285750" algn="just">
              <a:buFont typeface="Arial" panose="020B0604020202020204" pitchFamily="34" charset="0"/>
              <a:buChar char="•"/>
            </a:pPr>
            <a:r>
              <a:rPr lang="en-US" dirty="0"/>
              <a:t>Must rewrite model code to incorporate new data.</a:t>
            </a:r>
          </a:p>
        </p:txBody>
      </p:sp>
      <p:sp>
        <p:nvSpPr>
          <p:cNvPr id="20" name="TextBox 19">
            <a:extLst>
              <a:ext uri="{FF2B5EF4-FFF2-40B4-BE49-F238E27FC236}">
                <a16:creationId xmlns:a16="http://schemas.microsoft.com/office/drawing/2014/main" id="{84061588-9031-6D2E-01A9-F6973B1A8A3E}"/>
              </a:ext>
            </a:extLst>
          </p:cNvPr>
          <p:cNvSpPr txBox="1"/>
          <p:nvPr/>
        </p:nvSpPr>
        <p:spPr>
          <a:xfrm>
            <a:off x="6202897" y="5270894"/>
            <a:ext cx="5754638" cy="646331"/>
          </a:xfrm>
          <a:prstGeom prst="rect">
            <a:avLst/>
          </a:prstGeom>
          <a:noFill/>
        </p:spPr>
        <p:txBody>
          <a:bodyPr wrap="square" rtlCol="0">
            <a:spAutoFit/>
          </a:bodyPr>
          <a:lstStyle/>
          <a:p>
            <a:pPr marL="285750" indent="-285750" algn="just">
              <a:buFont typeface="Arial" panose="020B0604020202020204" pitchFamily="34" charset="0"/>
              <a:buChar char="•"/>
            </a:pPr>
            <a:r>
              <a:rPr lang="en-US" dirty="0"/>
              <a:t>A well trained model is generalizable to perform a task on new data.</a:t>
            </a:r>
          </a:p>
        </p:txBody>
      </p:sp>
      <p:sp>
        <p:nvSpPr>
          <p:cNvPr id="21" name="TextBox 20">
            <a:extLst>
              <a:ext uri="{FF2B5EF4-FFF2-40B4-BE49-F238E27FC236}">
                <a16:creationId xmlns:a16="http://schemas.microsoft.com/office/drawing/2014/main" id="{C293D1A6-644A-6A35-524B-CDB9E92506B4}"/>
              </a:ext>
            </a:extLst>
          </p:cNvPr>
          <p:cNvSpPr txBox="1"/>
          <p:nvPr/>
        </p:nvSpPr>
        <p:spPr>
          <a:xfrm>
            <a:off x="0" y="5899812"/>
            <a:ext cx="5424052" cy="646331"/>
          </a:xfrm>
          <a:prstGeom prst="rect">
            <a:avLst/>
          </a:prstGeom>
          <a:noFill/>
        </p:spPr>
        <p:txBody>
          <a:bodyPr wrap="square" rtlCol="0">
            <a:spAutoFit/>
          </a:bodyPr>
          <a:lstStyle/>
          <a:p>
            <a:pPr marL="285750" indent="-285750" algn="just">
              <a:buFont typeface="Arial" panose="020B0604020202020204" pitchFamily="34" charset="0"/>
              <a:buChar char="•"/>
            </a:pPr>
            <a:r>
              <a:rPr lang="en-US" dirty="0"/>
              <a:t>Cannot solve problems with no analytical or numerical solution.</a:t>
            </a:r>
          </a:p>
        </p:txBody>
      </p:sp>
      <p:sp>
        <p:nvSpPr>
          <p:cNvPr id="22" name="TextBox 21">
            <a:extLst>
              <a:ext uri="{FF2B5EF4-FFF2-40B4-BE49-F238E27FC236}">
                <a16:creationId xmlns:a16="http://schemas.microsoft.com/office/drawing/2014/main" id="{3251BCFB-89DC-8200-A0BF-A73FE19B089E}"/>
              </a:ext>
            </a:extLst>
          </p:cNvPr>
          <p:cNvSpPr txBox="1"/>
          <p:nvPr/>
        </p:nvSpPr>
        <p:spPr>
          <a:xfrm>
            <a:off x="6202897" y="5908915"/>
            <a:ext cx="5754638"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t>Can perform complex tasks such as image recognition, language translation and can generate new insights from the data.</a:t>
            </a:r>
          </a:p>
        </p:txBody>
      </p:sp>
      <p:sp>
        <p:nvSpPr>
          <p:cNvPr id="25" name="Slide Number Placeholder 1">
            <a:extLst>
              <a:ext uri="{FF2B5EF4-FFF2-40B4-BE49-F238E27FC236}">
                <a16:creationId xmlns:a16="http://schemas.microsoft.com/office/drawing/2014/main" id="{4090E461-2378-28D7-6A02-1F520B0DCD64}"/>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11</a:t>
            </a:r>
          </a:p>
        </p:txBody>
      </p:sp>
    </p:spTree>
    <p:extLst>
      <p:ext uri="{BB962C8B-B14F-4D97-AF65-F5344CB8AC3E}">
        <p14:creationId xmlns:p14="http://schemas.microsoft.com/office/powerpoint/2010/main" val="35506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P spid="19" grpId="0"/>
      <p:bldP spid="20"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6FA91D-51C1-B776-B1C4-EF91C9D3ADE0}"/>
              </a:ext>
            </a:extLst>
          </p:cNvPr>
          <p:cNvSpPr txBox="1"/>
          <p:nvPr/>
        </p:nvSpPr>
        <p:spPr>
          <a:xfrm>
            <a:off x="5257084" y="131838"/>
            <a:ext cx="1677832" cy="523220"/>
          </a:xfrm>
          <a:prstGeom prst="rect">
            <a:avLst/>
          </a:prstGeom>
          <a:noFill/>
        </p:spPr>
        <p:txBody>
          <a:bodyPr wrap="none" rtlCol="0">
            <a:spAutoFit/>
          </a:bodyPr>
          <a:lstStyle/>
          <a:p>
            <a:r>
              <a:rPr lang="en-US" sz="2800" b="1" dirty="0">
                <a:solidFill>
                  <a:srgbClr val="FF0000"/>
                </a:solidFill>
              </a:rPr>
              <a:t>Rapid Fire</a:t>
            </a:r>
          </a:p>
        </p:txBody>
      </p:sp>
      <p:sp>
        <p:nvSpPr>
          <p:cNvPr id="2" name="TextBox 1">
            <a:extLst>
              <a:ext uri="{FF2B5EF4-FFF2-40B4-BE49-F238E27FC236}">
                <a16:creationId xmlns:a16="http://schemas.microsoft.com/office/drawing/2014/main" id="{369F1F82-EDCF-7C50-BC17-434D719FA1BE}"/>
              </a:ext>
            </a:extLst>
          </p:cNvPr>
          <p:cNvSpPr txBox="1"/>
          <p:nvPr/>
        </p:nvSpPr>
        <p:spPr>
          <a:xfrm>
            <a:off x="65631" y="2415698"/>
            <a:ext cx="6030369" cy="369332"/>
          </a:xfrm>
          <a:prstGeom prst="rect">
            <a:avLst/>
          </a:prstGeom>
          <a:noFill/>
        </p:spPr>
        <p:txBody>
          <a:bodyPr wrap="none" rtlCol="0">
            <a:spAutoFit/>
          </a:bodyPr>
          <a:lstStyle/>
          <a:p>
            <a:r>
              <a:rPr lang="en-US" dirty="0"/>
              <a:t>4. Difference between supervised and unsupervised learning ?</a:t>
            </a:r>
          </a:p>
        </p:txBody>
      </p:sp>
      <p:sp>
        <p:nvSpPr>
          <p:cNvPr id="5" name="TextBox 4">
            <a:extLst>
              <a:ext uri="{FF2B5EF4-FFF2-40B4-BE49-F238E27FC236}">
                <a16:creationId xmlns:a16="http://schemas.microsoft.com/office/drawing/2014/main" id="{5ED37C75-2ED9-9E0C-1454-8D7E1AF1B4B5}"/>
              </a:ext>
            </a:extLst>
          </p:cNvPr>
          <p:cNvSpPr txBox="1"/>
          <p:nvPr/>
        </p:nvSpPr>
        <p:spPr>
          <a:xfrm>
            <a:off x="65631" y="2832359"/>
            <a:ext cx="3596626" cy="369332"/>
          </a:xfrm>
          <a:prstGeom prst="rect">
            <a:avLst/>
          </a:prstGeom>
          <a:noFill/>
        </p:spPr>
        <p:txBody>
          <a:bodyPr wrap="none" rtlCol="0">
            <a:spAutoFit/>
          </a:bodyPr>
          <a:lstStyle/>
          <a:p>
            <a:r>
              <a:rPr lang="en-US" dirty="0"/>
              <a:t>5.  What is reinforcement learning ? </a:t>
            </a:r>
          </a:p>
        </p:txBody>
      </p:sp>
      <p:sp>
        <p:nvSpPr>
          <p:cNvPr id="6" name="TextBox 5">
            <a:extLst>
              <a:ext uri="{FF2B5EF4-FFF2-40B4-BE49-F238E27FC236}">
                <a16:creationId xmlns:a16="http://schemas.microsoft.com/office/drawing/2014/main" id="{BC41C96E-4F85-162D-93F2-FE5D8FC6A764}"/>
              </a:ext>
            </a:extLst>
          </p:cNvPr>
          <p:cNvSpPr txBox="1"/>
          <p:nvPr/>
        </p:nvSpPr>
        <p:spPr>
          <a:xfrm>
            <a:off x="65631" y="992044"/>
            <a:ext cx="2229906" cy="369332"/>
          </a:xfrm>
          <a:prstGeom prst="rect">
            <a:avLst/>
          </a:prstGeom>
          <a:noFill/>
        </p:spPr>
        <p:txBody>
          <a:bodyPr wrap="none" rtlCol="0">
            <a:spAutoFit/>
          </a:bodyPr>
          <a:lstStyle/>
          <a:p>
            <a:r>
              <a:rPr lang="en-US" dirty="0"/>
              <a:t>1. What is a feature ? </a:t>
            </a:r>
          </a:p>
        </p:txBody>
      </p:sp>
      <p:sp>
        <p:nvSpPr>
          <p:cNvPr id="7" name="TextBox 6">
            <a:extLst>
              <a:ext uri="{FF2B5EF4-FFF2-40B4-BE49-F238E27FC236}">
                <a16:creationId xmlns:a16="http://schemas.microsoft.com/office/drawing/2014/main" id="{012F19C4-6A62-19A5-3FDF-AA4B42A50BAC}"/>
              </a:ext>
            </a:extLst>
          </p:cNvPr>
          <p:cNvSpPr txBox="1"/>
          <p:nvPr/>
        </p:nvSpPr>
        <p:spPr>
          <a:xfrm>
            <a:off x="65631" y="1457634"/>
            <a:ext cx="2229906" cy="369332"/>
          </a:xfrm>
          <a:prstGeom prst="rect">
            <a:avLst/>
          </a:prstGeom>
          <a:noFill/>
        </p:spPr>
        <p:txBody>
          <a:bodyPr wrap="square">
            <a:spAutoFit/>
          </a:bodyPr>
          <a:lstStyle/>
          <a:p>
            <a:r>
              <a:rPr lang="en-US" dirty="0"/>
              <a:t>2. What is a label ?</a:t>
            </a:r>
          </a:p>
        </p:txBody>
      </p:sp>
      <p:sp>
        <p:nvSpPr>
          <p:cNvPr id="8" name="TextBox 7">
            <a:extLst>
              <a:ext uri="{FF2B5EF4-FFF2-40B4-BE49-F238E27FC236}">
                <a16:creationId xmlns:a16="http://schemas.microsoft.com/office/drawing/2014/main" id="{B72F2BBC-E39A-5B4F-EF42-349ED51C7AA4}"/>
              </a:ext>
            </a:extLst>
          </p:cNvPr>
          <p:cNvSpPr txBox="1"/>
          <p:nvPr/>
        </p:nvSpPr>
        <p:spPr>
          <a:xfrm>
            <a:off x="65631" y="1918947"/>
            <a:ext cx="2229906" cy="369332"/>
          </a:xfrm>
          <a:prstGeom prst="rect">
            <a:avLst/>
          </a:prstGeom>
          <a:noFill/>
        </p:spPr>
        <p:txBody>
          <a:bodyPr wrap="square">
            <a:spAutoFit/>
          </a:bodyPr>
          <a:lstStyle/>
          <a:p>
            <a:r>
              <a:rPr lang="en-US" dirty="0"/>
              <a:t>3. What is a dataset ?</a:t>
            </a:r>
          </a:p>
        </p:txBody>
      </p:sp>
      <p:sp>
        <p:nvSpPr>
          <p:cNvPr id="9" name="Slide Number Placeholder 1">
            <a:extLst>
              <a:ext uri="{FF2B5EF4-FFF2-40B4-BE49-F238E27FC236}">
                <a16:creationId xmlns:a16="http://schemas.microsoft.com/office/drawing/2014/main" id="{E041103C-CD3A-6C22-838E-208C381DDE0A}"/>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12</a:t>
            </a:r>
          </a:p>
        </p:txBody>
      </p:sp>
    </p:spTree>
    <p:extLst>
      <p:ext uri="{BB962C8B-B14F-4D97-AF65-F5344CB8AC3E}">
        <p14:creationId xmlns:p14="http://schemas.microsoft.com/office/powerpoint/2010/main" val="24422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Machine Learning Map">
            <a:extLst>
              <a:ext uri="{FF2B5EF4-FFF2-40B4-BE49-F238E27FC236}">
                <a16:creationId xmlns:a16="http://schemas.microsoft.com/office/drawing/2014/main" id="{2D388E0D-401A-57DC-F7E0-7EC6B4CDB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49" y="395232"/>
            <a:ext cx="8867702" cy="61857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F8E023C-67D6-5DB9-BE30-F632839C5BA4}"/>
              </a:ext>
            </a:extLst>
          </p:cNvPr>
          <p:cNvSpPr txBox="1"/>
          <p:nvPr/>
        </p:nvSpPr>
        <p:spPr>
          <a:xfrm>
            <a:off x="0" y="6581001"/>
            <a:ext cx="6099462"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trekhleb</a:t>
            </a:r>
            <a:r>
              <a:rPr lang="en-US" sz="1200" dirty="0"/>
              <a:t>/homemade-machine-learning</a:t>
            </a:r>
          </a:p>
        </p:txBody>
      </p:sp>
      <p:sp>
        <p:nvSpPr>
          <p:cNvPr id="4" name="TextBox 3">
            <a:extLst>
              <a:ext uri="{FF2B5EF4-FFF2-40B4-BE49-F238E27FC236}">
                <a16:creationId xmlns:a16="http://schemas.microsoft.com/office/drawing/2014/main" id="{791F6367-8CBE-4DAD-9135-DBA9C045C170}"/>
              </a:ext>
            </a:extLst>
          </p:cNvPr>
          <p:cNvSpPr txBox="1"/>
          <p:nvPr/>
        </p:nvSpPr>
        <p:spPr>
          <a:xfrm>
            <a:off x="0" y="0"/>
            <a:ext cx="5091009" cy="400110"/>
          </a:xfrm>
          <a:prstGeom prst="rect">
            <a:avLst/>
          </a:prstGeom>
          <a:noFill/>
        </p:spPr>
        <p:txBody>
          <a:bodyPr wrap="none" rtlCol="0">
            <a:spAutoFit/>
          </a:bodyPr>
          <a:lstStyle/>
          <a:p>
            <a:r>
              <a:rPr lang="en-US" sz="2000" b="1" dirty="0"/>
              <a:t>Treasure trove of machine learning algorithms</a:t>
            </a:r>
          </a:p>
        </p:txBody>
      </p:sp>
      <p:sp>
        <p:nvSpPr>
          <p:cNvPr id="6" name="Slide Number Placeholder 1">
            <a:extLst>
              <a:ext uri="{FF2B5EF4-FFF2-40B4-BE49-F238E27FC236}">
                <a16:creationId xmlns:a16="http://schemas.microsoft.com/office/drawing/2014/main" id="{302DFB3B-FB89-0BCD-0AA4-6D7D1C08A7E7}"/>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13</a:t>
            </a:r>
          </a:p>
        </p:txBody>
      </p:sp>
    </p:spTree>
    <p:extLst>
      <p:ext uri="{BB962C8B-B14F-4D97-AF65-F5344CB8AC3E}">
        <p14:creationId xmlns:p14="http://schemas.microsoft.com/office/powerpoint/2010/main" val="4028437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72E43F-7129-EB0F-42C2-4F2D37FF2911}"/>
              </a:ext>
            </a:extLst>
          </p:cNvPr>
          <p:cNvSpPr txBox="1"/>
          <p:nvPr/>
        </p:nvSpPr>
        <p:spPr>
          <a:xfrm>
            <a:off x="0" y="0"/>
            <a:ext cx="7058599" cy="400110"/>
          </a:xfrm>
          <a:prstGeom prst="rect">
            <a:avLst/>
          </a:prstGeom>
          <a:noFill/>
        </p:spPr>
        <p:txBody>
          <a:bodyPr wrap="none" rtlCol="0">
            <a:spAutoFit/>
          </a:bodyPr>
          <a:lstStyle/>
          <a:p>
            <a:r>
              <a:rPr lang="en-US" sz="2000" b="1" dirty="0"/>
              <a:t>Machine Learning  = Representation + Evaluation + Optimization</a:t>
            </a:r>
          </a:p>
        </p:txBody>
      </p:sp>
      <p:sp>
        <p:nvSpPr>
          <p:cNvPr id="6" name="TextBox 5">
            <a:extLst>
              <a:ext uri="{FF2B5EF4-FFF2-40B4-BE49-F238E27FC236}">
                <a16:creationId xmlns:a16="http://schemas.microsoft.com/office/drawing/2014/main" id="{0817948B-A00A-C466-E2AD-603E2C7F5569}"/>
              </a:ext>
            </a:extLst>
          </p:cNvPr>
          <p:cNvSpPr txBox="1"/>
          <p:nvPr/>
        </p:nvSpPr>
        <p:spPr>
          <a:xfrm>
            <a:off x="506259" y="1177670"/>
            <a:ext cx="5374084" cy="646331"/>
          </a:xfrm>
          <a:prstGeom prst="rect">
            <a:avLst/>
          </a:prstGeom>
          <a:noFill/>
        </p:spPr>
        <p:txBody>
          <a:bodyPr wrap="square" rtlCol="0">
            <a:spAutoFit/>
          </a:bodyPr>
          <a:lstStyle/>
          <a:p>
            <a:pPr algn="ctr"/>
            <a:r>
              <a:rPr lang="en-US" b="1" dirty="0"/>
              <a:t>1. Representation </a:t>
            </a:r>
          </a:p>
          <a:p>
            <a:pPr algn="ctr"/>
            <a:r>
              <a:rPr lang="en-US" dirty="0"/>
              <a:t>Is the space of allowed models (the hypothesis space)</a:t>
            </a:r>
            <a:r>
              <a:rPr lang="en-US" b="1" dirty="0"/>
              <a:t> </a:t>
            </a:r>
          </a:p>
        </p:txBody>
      </p:sp>
      <p:sp>
        <p:nvSpPr>
          <p:cNvPr id="11" name="Slide Number Placeholder 1">
            <a:extLst>
              <a:ext uri="{FF2B5EF4-FFF2-40B4-BE49-F238E27FC236}">
                <a16:creationId xmlns:a16="http://schemas.microsoft.com/office/drawing/2014/main" id="{89CE4367-606E-0752-191F-53C4AF7B5B7E}"/>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14</a:t>
            </a:r>
          </a:p>
        </p:txBody>
      </p:sp>
      <p:sp>
        <p:nvSpPr>
          <p:cNvPr id="14" name="TextBox 13">
            <a:extLst>
              <a:ext uri="{FF2B5EF4-FFF2-40B4-BE49-F238E27FC236}">
                <a16:creationId xmlns:a16="http://schemas.microsoft.com/office/drawing/2014/main" id="{894F8923-A100-2E30-C142-78961E5C7378}"/>
              </a:ext>
            </a:extLst>
          </p:cNvPr>
          <p:cNvSpPr txBox="1"/>
          <p:nvPr/>
        </p:nvSpPr>
        <p:spPr>
          <a:xfrm>
            <a:off x="0" y="6559396"/>
            <a:ext cx="7086599" cy="276999"/>
          </a:xfrm>
          <a:prstGeom prst="rect">
            <a:avLst/>
          </a:prstGeom>
          <a:noFill/>
        </p:spPr>
        <p:txBody>
          <a:bodyPr wrap="square">
            <a:spAutoFit/>
          </a:bodyPr>
          <a:lstStyle/>
          <a:p>
            <a:r>
              <a:rPr lang="en-US" sz="1200" dirty="0">
                <a:effectLst/>
              </a:rPr>
              <a:t>[1] </a:t>
            </a:r>
            <a:r>
              <a:rPr lang="en-US" sz="1200" dirty="0" err="1">
                <a:effectLst/>
              </a:rPr>
              <a:t>Domingos</a:t>
            </a:r>
            <a:r>
              <a:rPr lang="en-US" sz="1200" dirty="0">
                <a:effectLst/>
              </a:rPr>
              <a:t>, P. A few useful things to know about machine learning. </a:t>
            </a:r>
            <a:r>
              <a:rPr lang="en-US" sz="1200" i="1" dirty="0" err="1">
                <a:effectLst/>
              </a:rPr>
              <a:t>Commun</a:t>
            </a:r>
            <a:r>
              <a:rPr lang="en-US" sz="1200" i="1" dirty="0">
                <a:effectLst/>
              </a:rPr>
              <a:t>. ACM</a:t>
            </a:r>
            <a:r>
              <a:rPr lang="en-US" sz="1200" dirty="0">
                <a:effectLst/>
              </a:rPr>
              <a:t> </a:t>
            </a:r>
            <a:r>
              <a:rPr lang="en-US" sz="1200" b="1" dirty="0">
                <a:effectLst/>
              </a:rPr>
              <a:t>55</a:t>
            </a:r>
            <a:r>
              <a:rPr lang="en-US" sz="1200" dirty="0">
                <a:effectLst/>
              </a:rPr>
              <a:t>, 78–87 (2012).</a:t>
            </a:r>
          </a:p>
        </p:txBody>
      </p:sp>
      <p:sp>
        <p:nvSpPr>
          <p:cNvPr id="4" name="TextBox 3">
            <a:extLst>
              <a:ext uri="{FF2B5EF4-FFF2-40B4-BE49-F238E27FC236}">
                <a16:creationId xmlns:a16="http://schemas.microsoft.com/office/drawing/2014/main" id="{F628BB77-26F3-ADB4-A346-29B94C6AF805}"/>
              </a:ext>
            </a:extLst>
          </p:cNvPr>
          <p:cNvSpPr txBox="1"/>
          <p:nvPr/>
        </p:nvSpPr>
        <p:spPr>
          <a:xfrm>
            <a:off x="5545469" y="5175373"/>
            <a:ext cx="184731" cy="369332"/>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B6DD2850-6E4A-AA9E-0DCE-9E2D6F1AEA9B}"/>
              </a:ext>
            </a:extLst>
          </p:cNvPr>
          <p:cNvPicPr>
            <a:picLocks noChangeAspect="1"/>
          </p:cNvPicPr>
          <p:nvPr/>
        </p:nvPicPr>
        <p:blipFill>
          <a:blip r:embed="rId3"/>
          <a:stretch>
            <a:fillRect/>
          </a:stretch>
        </p:blipFill>
        <p:spPr>
          <a:xfrm>
            <a:off x="326882" y="2069359"/>
            <a:ext cx="5732839" cy="258323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AB9FD4-DAC3-81FA-CD46-D310287281D2}"/>
                  </a:ext>
                </a:extLst>
              </p:cNvPr>
              <p:cNvSpPr txBox="1"/>
              <p:nvPr/>
            </p:nvSpPr>
            <p:spPr>
              <a:xfrm>
                <a:off x="1513797" y="4651421"/>
                <a:ext cx="4785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ADAB9FD4-DAC3-81FA-CD46-D310287281D2}"/>
                  </a:ext>
                </a:extLst>
              </p:cNvPr>
              <p:cNvSpPr txBox="1">
                <a:spLocks noRot="1" noChangeAspect="1" noMove="1" noResize="1" noEditPoints="1" noAdjustHandles="1" noChangeArrowheads="1" noChangeShapeType="1" noTextEdit="1"/>
              </p:cNvSpPr>
              <p:nvPr/>
            </p:nvSpPr>
            <p:spPr>
              <a:xfrm>
                <a:off x="1513797" y="4651421"/>
                <a:ext cx="4785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281E7D3-8737-F022-66A1-8A07D90BDD09}"/>
                  </a:ext>
                </a:extLst>
              </p:cNvPr>
              <p:cNvSpPr txBox="1"/>
              <p:nvPr/>
            </p:nvSpPr>
            <p:spPr>
              <a:xfrm>
                <a:off x="0" y="3176308"/>
                <a:ext cx="483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15" name="TextBox 14">
                <a:extLst>
                  <a:ext uri="{FF2B5EF4-FFF2-40B4-BE49-F238E27FC236}">
                    <a16:creationId xmlns:a16="http://schemas.microsoft.com/office/drawing/2014/main" id="{D281E7D3-8737-F022-66A1-8A07D90BDD09}"/>
                  </a:ext>
                </a:extLst>
              </p:cNvPr>
              <p:cNvSpPr txBox="1">
                <a:spLocks noRot="1" noChangeAspect="1" noMove="1" noResize="1" noEditPoints="1" noAdjustHandles="1" noChangeArrowheads="1" noChangeShapeType="1" noTextEdit="1"/>
              </p:cNvSpPr>
              <p:nvPr/>
            </p:nvSpPr>
            <p:spPr>
              <a:xfrm>
                <a:off x="0" y="3176308"/>
                <a:ext cx="48385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84E5E4E-23F8-7CB9-545B-D4AB0E2A0F61}"/>
                  </a:ext>
                </a:extLst>
              </p:cNvPr>
              <p:cNvSpPr txBox="1"/>
              <p:nvPr/>
            </p:nvSpPr>
            <p:spPr>
              <a:xfrm>
                <a:off x="4399006" y="4651421"/>
                <a:ext cx="4785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18" name="TextBox 17">
                <a:extLst>
                  <a:ext uri="{FF2B5EF4-FFF2-40B4-BE49-F238E27FC236}">
                    <a16:creationId xmlns:a16="http://schemas.microsoft.com/office/drawing/2014/main" id="{484E5E4E-23F8-7CB9-545B-D4AB0E2A0F61}"/>
                  </a:ext>
                </a:extLst>
              </p:cNvPr>
              <p:cNvSpPr txBox="1">
                <a:spLocks noRot="1" noChangeAspect="1" noMove="1" noResize="1" noEditPoints="1" noAdjustHandles="1" noChangeArrowheads="1" noChangeShapeType="1" noTextEdit="1"/>
              </p:cNvSpPr>
              <p:nvPr/>
            </p:nvSpPr>
            <p:spPr>
              <a:xfrm>
                <a:off x="4399006" y="4651421"/>
                <a:ext cx="478528" cy="369332"/>
              </a:xfrm>
              <a:prstGeom prst="rect">
                <a:avLst/>
              </a:prstGeom>
              <a:blipFill>
                <a:blip r:embed="rId6"/>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BF147FA4-B62F-FA41-A9FE-ABCDB3027CB2}"/>
              </a:ext>
            </a:extLst>
          </p:cNvPr>
          <p:cNvPicPr>
            <a:picLocks noChangeAspect="1"/>
          </p:cNvPicPr>
          <p:nvPr/>
        </p:nvPicPr>
        <p:blipFill>
          <a:blip r:embed="rId7"/>
          <a:stretch>
            <a:fillRect/>
          </a:stretch>
        </p:blipFill>
        <p:spPr>
          <a:xfrm>
            <a:off x="6307556" y="1147705"/>
            <a:ext cx="5829300" cy="3987800"/>
          </a:xfrm>
          <a:prstGeom prst="rect">
            <a:avLst/>
          </a:prstGeom>
        </p:spPr>
      </p:pic>
    </p:spTree>
    <p:extLst>
      <p:ext uri="{BB962C8B-B14F-4D97-AF65-F5344CB8AC3E}">
        <p14:creationId xmlns:p14="http://schemas.microsoft.com/office/powerpoint/2010/main" val="13682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72E43F-7129-EB0F-42C2-4F2D37FF2911}"/>
              </a:ext>
            </a:extLst>
          </p:cNvPr>
          <p:cNvSpPr txBox="1"/>
          <p:nvPr/>
        </p:nvSpPr>
        <p:spPr>
          <a:xfrm>
            <a:off x="0" y="0"/>
            <a:ext cx="7000891" cy="400110"/>
          </a:xfrm>
          <a:prstGeom prst="rect">
            <a:avLst/>
          </a:prstGeom>
          <a:noFill/>
        </p:spPr>
        <p:txBody>
          <a:bodyPr wrap="none" rtlCol="0">
            <a:spAutoFit/>
          </a:bodyPr>
          <a:lstStyle/>
          <a:p>
            <a:r>
              <a:rPr lang="en-US" sz="2000" b="1" dirty="0"/>
              <a:t>Machine Learning  = Representation + Evaluation + Optimization</a:t>
            </a:r>
          </a:p>
        </p:txBody>
      </p:sp>
      <p:sp>
        <p:nvSpPr>
          <p:cNvPr id="10" name="TextBox 9">
            <a:extLst>
              <a:ext uri="{FF2B5EF4-FFF2-40B4-BE49-F238E27FC236}">
                <a16:creationId xmlns:a16="http://schemas.microsoft.com/office/drawing/2014/main" id="{ED823DE4-58A6-6F56-0F00-A71EBFF06F98}"/>
              </a:ext>
            </a:extLst>
          </p:cNvPr>
          <p:cNvSpPr txBox="1"/>
          <p:nvPr/>
        </p:nvSpPr>
        <p:spPr>
          <a:xfrm>
            <a:off x="406116" y="593523"/>
            <a:ext cx="5374083" cy="923330"/>
          </a:xfrm>
          <a:prstGeom prst="rect">
            <a:avLst/>
          </a:prstGeom>
          <a:noFill/>
        </p:spPr>
        <p:txBody>
          <a:bodyPr wrap="square" rtlCol="0">
            <a:spAutoFit/>
          </a:bodyPr>
          <a:lstStyle/>
          <a:p>
            <a:pPr algn="ctr"/>
            <a:r>
              <a:rPr lang="en-US" b="1" dirty="0"/>
              <a:t>2. Evaluation</a:t>
            </a:r>
          </a:p>
          <a:p>
            <a:pPr algn="ctr"/>
            <a:r>
              <a:rPr lang="en-US" dirty="0"/>
              <a:t>Scoring/Objective function to distinguish a bad model from a good model </a:t>
            </a:r>
          </a:p>
        </p:txBody>
      </p:sp>
      <p:pic>
        <p:nvPicPr>
          <p:cNvPr id="16" name="Picture 15">
            <a:extLst>
              <a:ext uri="{FF2B5EF4-FFF2-40B4-BE49-F238E27FC236}">
                <a16:creationId xmlns:a16="http://schemas.microsoft.com/office/drawing/2014/main" id="{FBD74252-82A9-4F7B-0857-A3EF20F9CE92}"/>
              </a:ext>
            </a:extLst>
          </p:cNvPr>
          <p:cNvPicPr>
            <a:picLocks noChangeAspect="1"/>
          </p:cNvPicPr>
          <p:nvPr/>
        </p:nvPicPr>
        <p:blipFill>
          <a:blip r:embed="rId3"/>
          <a:stretch>
            <a:fillRect/>
          </a:stretch>
        </p:blipFill>
        <p:spPr>
          <a:xfrm>
            <a:off x="6307556" y="1147705"/>
            <a:ext cx="5829300" cy="3987800"/>
          </a:xfrm>
          <a:prstGeom prst="rect">
            <a:avLst/>
          </a:prstGeom>
        </p:spPr>
      </p:pic>
      <p:sp>
        <p:nvSpPr>
          <p:cNvPr id="11" name="Slide Number Placeholder 1">
            <a:extLst>
              <a:ext uri="{FF2B5EF4-FFF2-40B4-BE49-F238E27FC236}">
                <a16:creationId xmlns:a16="http://schemas.microsoft.com/office/drawing/2014/main" id="{89CE4367-606E-0752-191F-53C4AF7B5B7E}"/>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15</a:t>
            </a:r>
          </a:p>
        </p:txBody>
      </p:sp>
      <p:sp>
        <p:nvSpPr>
          <p:cNvPr id="14" name="TextBox 13">
            <a:extLst>
              <a:ext uri="{FF2B5EF4-FFF2-40B4-BE49-F238E27FC236}">
                <a16:creationId xmlns:a16="http://schemas.microsoft.com/office/drawing/2014/main" id="{894F8923-A100-2E30-C142-78961E5C7378}"/>
              </a:ext>
            </a:extLst>
          </p:cNvPr>
          <p:cNvSpPr txBox="1"/>
          <p:nvPr/>
        </p:nvSpPr>
        <p:spPr>
          <a:xfrm>
            <a:off x="-42855" y="6559396"/>
            <a:ext cx="7086599" cy="276999"/>
          </a:xfrm>
          <a:prstGeom prst="rect">
            <a:avLst/>
          </a:prstGeom>
          <a:noFill/>
        </p:spPr>
        <p:txBody>
          <a:bodyPr wrap="square">
            <a:spAutoFit/>
          </a:bodyPr>
          <a:lstStyle/>
          <a:p>
            <a:r>
              <a:rPr lang="en-US" sz="1200" dirty="0">
                <a:effectLst/>
              </a:rPr>
              <a:t>[1] </a:t>
            </a:r>
            <a:r>
              <a:rPr lang="en-US" sz="1200" dirty="0" err="1">
                <a:effectLst/>
              </a:rPr>
              <a:t>Domingos</a:t>
            </a:r>
            <a:r>
              <a:rPr lang="en-US" sz="1200" dirty="0">
                <a:effectLst/>
              </a:rPr>
              <a:t>, P. A few useful things to know about machine learning. </a:t>
            </a:r>
            <a:r>
              <a:rPr lang="en-US" sz="1200" i="1" dirty="0" err="1">
                <a:effectLst/>
              </a:rPr>
              <a:t>Commun</a:t>
            </a:r>
            <a:r>
              <a:rPr lang="en-US" sz="1200" i="1" dirty="0">
                <a:effectLst/>
              </a:rPr>
              <a:t>. ACM</a:t>
            </a:r>
            <a:r>
              <a:rPr lang="en-US" sz="1200" dirty="0">
                <a:effectLst/>
              </a:rPr>
              <a:t> </a:t>
            </a:r>
            <a:r>
              <a:rPr lang="en-US" sz="1200" b="1" dirty="0">
                <a:effectLst/>
              </a:rPr>
              <a:t>55</a:t>
            </a:r>
            <a:r>
              <a:rPr lang="en-US" sz="1200" dirty="0">
                <a:effectLst/>
              </a:rPr>
              <a:t>, 78–87 (2012).</a:t>
            </a:r>
          </a:p>
        </p:txBody>
      </p:sp>
      <p:sp>
        <p:nvSpPr>
          <p:cNvPr id="17" name="TextBox 16">
            <a:extLst>
              <a:ext uri="{FF2B5EF4-FFF2-40B4-BE49-F238E27FC236}">
                <a16:creationId xmlns:a16="http://schemas.microsoft.com/office/drawing/2014/main" id="{1AD6B360-13EE-6EC5-2BF9-E2A3142EDC18}"/>
              </a:ext>
            </a:extLst>
          </p:cNvPr>
          <p:cNvSpPr txBox="1"/>
          <p:nvPr/>
        </p:nvSpPr>
        <p:spPr>
          <a:xfrm>
            <a:off x="67485" y="5243285"/>
            <a:ext cx="6051343" cy="923330"/>
          </a:xfrm>
          <a:prstGeom prst="rect">
            <a:avLst/>
          </a:prstGeom>
          <a:noFill/>
        </p:spPr>
        <p:txBody>
          <a:bodyPr wrap="square" rtlCol="0">
            <a:spAutoFit/>
          </a:bodyPr>
          <a:lstStyle/>
          <a:p>
            <a:pPr algn="ctr"/>
            <a:r>
              <a:rPr lang="en-US" b="1" dirty="0"/>
              <a:t>3. Optimization</a:t>
            </a:r>
          </a:p>
          <a:p>
            <a:pPr algn="ctr"/>
            <a:r>
              <a:rPr lang="en-US" dirty="0"/>
              <a:t>Method for searching for the best performing model as evaluated by the evaluation function.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52AF998-D7DA-DBBD-F1ED-F267CC050C7C}"/>
                  </a:ext>
                </a:extLst>
              </p:cNvPr>
              <p:cNvSpPr txBox="1"/>
              <p:nvPr/>
            </p:nvSpPr>
            <p:spPr>
              <a:xfrm>
                <a:off x="55144" y="1654527"/>
                <a:ext cx="6005683"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Accuracy</m:t>
                      </m:r>
                      <m:r>
                        <a:rPr lang="en-US" sz="1400" b="0" i="0" smtClean="0">
                          <a:latin typeface="Cambria Math" panose="02040503050406030204" pitchFamily="18" charset="0"/>
                        </a:rPr>
                        <m:t>= </m:t>
                      </m:r>
                      <m:f>
                        <m:fPr>
                          <m:ctrlPr>
                            <a:rPr lang="en-US" sz="1400" b="0" i="1" smtClean="0">
                              <a:latin typeface="Cambria Math" panose="02040503050406030204" pitchFamily="18" charset="0"/>
                            </a:rPr>
                          </m:ctrlPr>
                        </m:fPr>
                        <m:num>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Negative</m:t>
                          </m:r>
                        </m:num>
                        <m:den>
                          <m:r>
                            <a:rPr lang="en-US" sz="1400" b="0" i="0" smtClean="0">
                              <a:latin typeface="Cambria Math" panose="02040503050406030204" pitchFamily="18" charset="0"/>
                            </a:rPr>
                            <m:t>(</m:t>
                          </m:r>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Negative</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False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False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Negative</m:t>
                          </m:r>
                          <m:r>
                            <a:rPr lang="en-US" sz="1400" b="0" i="0" smtClean="0">
                              <a:latin typeface="Cambria Math" panose="02040503050406030204" pitchFamily="18" charset="0"/>
                            </a:rPr>
                            <m:t>)</m:t>
                          </m:r>
                        </m:den>
                      </m:f>
                    </m:oMath>
                  </m:oMathPara>
                </a14:m>
                <a:endParaRPr lang="en-US" sz="1200" dirty="0"/>
              </a:p>
            </p:txBody>
          </p:sp>
        </mc:Choice>
        <mc:Fallback xmlns="">
          <p:sp>
            <p:nvSpPr>
              <p:cNvPr id="12" name="TextBox 11">
                <a:extLst>
                  <a:ext uri="{FF2B5EF4-FFF2-40B4-BE49-F238E27FC236}">
                    <a16:creationId xmlns:a16="http://schemas.microsoft.com/office/drawing/2014/main" id="{352AF998-D7DA-DBBD-F1ED-F267CC050C7C}"/>
                  </a:ext>
                </a:extLst>
              </p:cNvPr>
              <p:cNvSpPr txBox="1">
                <a:spLocks noRot="1" noChangeAspect="1" noMove="1" noResize="1" noEditPoints="1" noAdjustHandles="1" noChangeArrowheads="1" noChangeShapeType="1" noTextEdit="1"/>
              </p:cNvSpPr>
              <p:nvPr/>
            </p:nvSpPr>
            <p:spPr>
              <a:xfrm>
                <a:off x="55144" y="1654527"/>
                <a:ext cx="6005683" cy="441531"/>
              </a:xfrm>
              <a:prstGeom prst="rect">
                <a:avLst/>
              </a:prstGeom>
              <a:blipFill>
                <a:blip r:embed="rId4"/>
                <a:stretch>
                  <a:fillRect l="-633" t="-8333" r="-63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962DFEE-6EEA-3EFB-DEC8-51CF14AE1BB5}"/>
                  </a:ext>
                </a:extLst>
              </p:cNvPr>
              <p:cNvSpPr txBox="1"/>
              <p:nvPr/>
            </p:nvSpPr>
            <p:spPr>
              <a:xfrm>
                <a:off x="0" y="2233732"/>
                <a:ext cx="3561873"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Precision</m:t>
                      </m:r>
                      <m:r>
                        <a:rPr lang="en-US" sz="1400" b="0" i="0" smtClean="0">
                          <a:latin typeface="Cambria Math" panose="02040503050406030204" pitchFamily="18" charset="0"/>
                        </a:rPr>
                        <m:t>= </m:t>
                      </m:r>
                      <m:f>
                        <m:fPr>
                          <m:ctrlPr>
                            <a:rPr lang="en-US" sz="1400" b="0" i="1" smtClean="0">
                              <a:latin typeface="Cambria Math" panose="02040503050406030204" pitchFamily="18" charset="0"/>
                            </a:rPr>
                          </m:ctrlPr>
                        </m:fPr>
                        <m:num>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m:t>
                          </m:r>
                        </m:num>
                        <m:den>
                          <m:r>
                            <a:rPr lang="en-US" sz="1400" b="0" i="0" smtClean="0">
                              <a:latin typeface="Cambria Math" panose="02040503050406030204" pitchFamily="18" charset="0"/>
                            </a:rPr>
                            <m:t>(</m:t>
                          </m:r>
                          <m:r>
                            <m:rPr>
                              <m:sty m:val="p"/>
                            </m:rPr>
                            <a:rPr lang="en-US" sz="1400" b="0" i="0" smtClean="0">
                              <a:latin typeface="Cambria Math" panose="02040503050406030204" pitchFamily="18" charset="0"/>
                            </a:rPr>
                            <m:t>True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False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Positive</m:t>
                          </m:r>
                          <m:r>
                            <a:rPr lang="en-US" sz="1400" b="0" i="0" smtClean="0">
                              <a:latin typeface="Cambria Math" panose="02040503050406030204" pitchFamily="18" charset="0"/>
                            </a:rPr>
                            <m:t>)</m:t>
                          </m:r>
                        </m:den>
                      </m:f>
                    </m:oMath>
                  </m:oMathPara>
                </a14:m>
                <a:endParaRPr lang="en-US" sz="1200" dirty="0"/>
              </a:p>
            </p:txBody>
          </p:sp>
        </mc:Choice>
        <mc:Fallback xmlns="">
          <p:sp>
            <p:nvSpPr>
              <p:cNvPr id="20" name="TextBox 19">
                <a:extLst>
                  <a:ext uri="{FF2B5EF4-FFF2-40B4-BE49-F238E27FC236}">
                    <a16:creationId xmlns:a16="http://schemas.microsoft.com/office/drawing/2014/main" id="{6962DFEE-6EEA-3EFB-DEC8-51CF14AE1BB5}"/>
                  </a:ext>
                </a:extLst>
              </p:cNvPr>
              <p:cNvSpPr txBox="1">
                <a:spLocks noRot="1" noChangeAspect="1" noMove="1" noResize="1" noEditPoints="1" noAdjustHandles="1" noChangeArrowheads="1" noChangeShapeType="1" noTextEdit="1"/>
              </p:cNvSpPr>
              <p:nvPr/>
            </p:nvSpPr>
            <p:spPr>
              <a:xfrm>
                <a:off x="0" y="2233732"/>
                <a:ext cx="3561873" cy="441531"/>
              </a:xfrm>
              <a:prstGeom prst="rect">
                <a:avLst/>
              </a:prstGeom>
              <a:blipFill>
                <a:blip r:embed="rId5"/>
                <a:stretch>
                  <a:fillRect t="-8333" b="-19444"/>
                </a:stretch>
              </a:blipFill>
            </p:spPr>
            <p:txBody>
              <a:bodyPr/>
              <a:lstStyle/>
              <a:p>
                <a:r>
                  <a:rPr lang="en-US">
                    <a:noFill/>
                  </a:rPr>
                  <a:t> </a:t>
                </a:r>
              </a:p>
            </p:txBody>
          </p:sp>
        </mc:Fallback>
      </mc:AlternateContent>
      <p:pic>
        <p:nvPicPr>
          <p:cNvPr id="1026" name="Picture 2" descr="Confusion Matrix for Your Multi-Class Machine Learning Model | by Joydwip  Mohajon | Towards Data Science">
            <a:extLst>
              <a:ext uri="{FF2B5EF4-FFF2-40B4-BE49-F238E27FC236}">
                <a16:creationId xmlns:a16="http://schemas.microsoft.com/office/drawing/2014/main" id="{93CC4625-6E84-C921-506A-9755FE3AA9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1252" y="2859138"/>
            <a:ext cx="3103810" cy="220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64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2"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E839EA-0C0D-F6BC-1905-FE377E5AF107}"/>
              </a:ext>
            </a:extLst>
          </p:cNvPr>
          <p:cNvSpPr txBox="1"/>
          <p:nvPr/>
        </p:nvSpPr>
        <p:spPr>
          <a:xfrm>
            <a:off x="0" y="0"/>
            <a:ext cx="3190297"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Machine Learning in Biology</a:t>
            </a:r>
          </a:p>
        </p:txBody>
      </p:sp>
      <p:sp>
        <p:nvSpPr>
          <p:cNvPr id="8" name="TextBox 7">
            <a:extLst>
              <a:ext uri="{FF2B5EF4-FFF2-40B4-BE49-F238E27FC236}">
                <a16:creationId xmlns:a16="http://schemas.microsoft.com/office/drawing/2014/main" id="{61C9CC59-6079-6A25-E2E0-5F8E0E548D76}"/>
              </a:ext>
            </a:extLst>
          </p:cNvPr>
          <p:cNvSpPr txBox="1"/>
          <p:nvPr/>
        </p:nvSpPr>
        <p:spPr>
          <a:xfrm>
            <a:off x="111303" y="630433"/>
            <a:ext cx="5839331"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Accurate classification of diseases and disease subtypes [2]</a:t>
            </a:r>
          </a:p>
        </p:txBody>
      </p:sp>
      <p:sp>
        <p:nvSpPr>
          <p:cNvPr id="10" name="TextBox 9">
            <a:extLst>
              <a:ext uri="{FF2B5EF4-FFF2-40B4-BE49-F238E27FC236}">
                <a16:creationId xmlns:a16="http://schemas.microsoft.com/office/drawing/2014/main" id="{986381C0-EA25-8563-62D6-D5FD24046FAA}"/>
              </a:ext>
            </a:extLst>
          </p:cNvPr>
          <p:cNvSpPr txBox="1"/>
          <p:nvPr/>
        </p:nvSpPr>
        <p:spPr>
          <a:xfrm>
            <a:off x="0" y="5688449"/>
            <a:ext cx="12192000" cy="1169551"/>
          </a:xfrm>
          <a:prstGeom prst="rect">
            <a:avLst/>
          </a:prstGeom>
          <a:noFill/>
        </p:spPr>
        <p:txBody>
          <a:bodyPr wrap="square">
            <a:spAutoFit/>
          </a:bodyPr>
          <a:lstStyle/>
          <a:p>
            <a:pPr algn="just"/>
            <a:r>
              <a:rPr lang="en-US" sz="1000" dirty="0">
                <a:effectLst/>
                <a:cs typeface="Arial" panose="020B0604020202020204" pitchFamily="34" charset="0"/>
              </a:rPr>
              <a:t>[1]</a:t>
            </a:r>
            <a:r>
              <a:rPr lang="en-US" sz="1000" dirty="0">
                <a:cs typeface="Arial" panose="020B0604020202020204" pitchFamily="34" charset="0"/>
              </a:rPr>
              <a:t> </a:t>
            </a:r>
            <a:r>
              <a:rPr lang="en-US" sz="1000" dirty="0">
                <a:effectLst/>
                <a:cs typeface="Arial" panose="020B0604020202020204" pitchFamily="34" charset="0"/>
              </a:rPr>
              <a:t>Greener, J. G., </a:t>
            </a:r>
            <a:r>
              <a:rPr lang="en-US" sz="1000" dirty="0" err="1">
                <a:effectLst/>
                <a:cs typeface="Arial" panose="020B0604020202020204" pitchFamily="34" charset="0"/>
              </a:rPr>
              <a:t>Kandathil</a:t>
            </a:r>
            <a:r>
              <a:rPr lang="en-US" sz="1000" dirty="0">
                <a:effectLst/>
                <a:cs typeface="Arial" panose="020B0604020202020204" pitchFamily="34" charset="0"/>
              </a:rPr>
              <a:t>, S. M., Moffat, L. &amp; Jones, D. T. A guide to machine learning for biologists. </a:t>
            </a:r>
            <a:r>
              <a:rPr lang="en-US" sz="1000" i="1" dirty="0">
                <a:effectLst/>
                <a:cs typeface="Arial" panose="020B0604020202020204" pitchFamily="34" charset="0"/>
              </a:rPr>
              <a:t>Nat Rev Mol Cell Biol</a:t>
            </a:r>
            <a:r>
              <a:rPr lang="en-US" sz="1000" dirty="0">
                <a:effectLst/>
                <a:cs typeface="Arial" panose="020B0604020202020204" pitchFamily="34" charset="0"/>
              </a:rPr>
              <a:t> </a:t>
            </a:r>
            <a:r>
              <a:rPr lang="en-US" sz="1000" b="1" dirty="0">
                <a:effectLst/>
                <a:cs typeface="Arial" panose="020B0604020202020204" pitchFamily="34" charset="0"/>
              </a:rPr>
              <a:t>23</a:t>
            </a:r>
            <a:r>
              <a:rPr lang="en-US" sz="1000" dirty="0">
                <a:effectLst/>
                <a:cs typeface="Arial" panose="020B0604020202020204" pitchFamily="34" charset="0"/>
              </a:rPr>
              <a:t>, 40–55 (2022). </a:t>
            </a:r>
            <a:r>
              <a:rPr lang="en-US" sz="1000" b="1" dirty="0">
                <a:cs typeface="Arial" panose="020B0604020202020204" pitchFamily="34" charset="0"/>
              </a:rPr>
              <a:t>(A very good review of different ML methods and how to start using ML in you research problem)</a:t>
            </a:r>
            <a:endParaRPr lang="en-US" sz="1000" b="1" dirty="0">
              <a:effectLst/>
              <a:cs typeface="Arial" panose="020B0604020202020204" pitchFamily="34" charset="0"/>
            </a:endParaRPr>
          </a:p>
          <a:p>
            <a:pPr algn="just"/>
            <a:r>
              <a:rPr lang="en-US" sz="1000" dirty="0">
                <a:cs typeface="Arial" panose="020B0604020202020204" pitchFamily="34" charset="0"/>
              </a:rPr>
              <a:t>[2] </a:t>
            </a:r>
            <a:r>
              <a:rPr lang="en-US" sz="1000" dirty="0">
                <a:effectLst/>
                <a:cs typeface="Arial" panose="020B0604020202020204" pitchFamily="34" charset="0"/>
              </a:rPr>
              <a:t>Ching, T. </a:t>
            </a:r>
            <a:r>
              <a:rPr lang="en-US" sz="1000" i="1" dirty="0">
                <a:effectLst/>
                <a:cs typeface="Arial" panose="020B0604020202020204" pitchFamily="34" charset="0"/>
              </a:rPr>
              <a:t>et al.</a:t>
            </a:r>
            <a:r>
              <a:rPr lang="en-US" sz="1000" dirty="0">
                <a:effectLst/>
                <a:cs typeface="Arial" panose="020B0604020202020204" pitchFamily="34" charset="0"/>
              </a:rPr>
              <a:t> Opportunities and obstacles for deep learning in biology and medicine. </a:t>
            </a:r>
            <a:r>
              <a:rPr lang="en-US" sz="1000" i="1" dirty="0">
                <a:effectLst/>
                <a:cs typeface="Arial" panose="020B0604020202020204" pitchFamily="34" charset="0"/>
              </a:rPr>
              <a:t>J. R. Soc. Interface.</a:t>
            </a:r>
            <a:r>
              <a:rPr lang="en-US" sz="1000" dirty="0">
                <a:effectLst/>
                <a:cs typeface="Arial" panose="020B0604020202020204" pitchFamily="34" charset="0"/>
              </a:rPr>
              <a:t> </a:t>
            </a:r>
            <a:r>
              <a:rPr lang="en-US" sz="1000" b="1" dirty="0">
                <a:effectLst/>
                <a:cs typeface="Arial" panose="020B0604020202020204" pitchFamily="34" charset="0"/>
              </a:rPr>
              <a:t>15</a:t>
            </a:r>
            <a:r>
              <a:rPr lang="en-US" sz="1000" dirty="0">
                <a:effectLst/>
                <a:cs typeface="Arial" panose="020B0604020202020204" pitchFamily="34" charset="0"/>
              </a:rPr>
              <a:t>, 20170387 (2018) </a:t>
            </a:r>
            <a:r>
              <a:rPr lang="en-US" sz="1000" b="1" dirty="0">
                <a:effectLst/>
                <a:cs typeface="Arial" panose="020B0604020202020204" pitchFamily="34" charset="0"/>
              </a:rPr>
              <a:t>(Thorough review of applications of deep learning to biology and medicine)</a:t>
            </a:r>
          </a:p>
          <a:p>
            <a:pPr algn="just"/>
            <a:r>
              <a:rPr lang="en-US" sz="1000" dirty="0">
                <a:cs typeface="Arial" panose="020B0604020202020204" pitchFamily="34" charset="0"/>
              </a:rPr>
              <a:t>[3] </a:t>
            </a:r>
            <a:r>
              <a:rPr lang="en-US" sz="1000" dirty="0">
                <a:effectLst/>
                <a:cs typeface="Arial" panose="020B0604020202020204" pitchFamily="34" charset="0"/>
              </a:rPr>
              <a:t>Tan, J., Ung, M., Cheng, C. &amp; Greene, C. S. UNSUPERVISED FEATURE CONSTRUCTION AND KNOWLEDGE EXTRACTION FROM GENOME-WIDE ASSAYS OF BREAST CANCER WITH DENOISING AUTOENCODERS. in </a:t>
            </a:r>
            <a:r>
              <a:rPr lang="en-US" sz="1000" i="1" dirty="0">
                <a:effectLst/>
                <a:cs typeface="Arial" panose="020B0604020202020204" pitchFamily="34" charset="0"/>
              </a:rPr>
              <a:t>Biocomputing 2015</a:t>
            </a:r>
            <a:r>
              <a:rPr lang="en-US" sz="1000" dirty="0">
                <a:effectLst/>
                <a:cs typeface="Arial" panose="020B0604020202020204" pitchFamily="34" charset="0"/>
              </a:rPr>
              <a:t> 132–143 (WORLD SCIENTIFIC, 2014). doi:</a:t>
            </a:r>
            <a:r>
              <a:rPr lang="en-US" sz="1000" dirty="0">
                <a:effectLst/>
                <a:cs typeface="Arial" panose="020B0604020202020204" pitchFamily="34" charset="0"/>
                <a:hlinkClick r:id="rId3"/>
              </a:rPr>
              <a:t>10.1142/9789814644730_0014</a:t>
            </a:r>
            <a:r>
              <a:rPr lang="en-US" sz="1000" dirty="0">
                <a:effectLst/>
                <a:cs typeface="Arial" panose="020B0604020202020204" pitchFamily="34" charset="0"/>
              </a:rPr>
              <a:t>.</a:t>
            </a:r>
            <a:endParaRPr lang="en-US" sz="1000" dirty="0">
              <a:cs typeface="Arial" panose="020B0604020202020204" pitchFamily="34" charset="0"/>
            </a:endParaRPr>
          </a:p>
          <a:p>
            <a:pPr algn="just"/>
            <a:r>
              <a:rPr lang="en-US" sz="1000" dirty="0">
                <a:effectLst/>
                <a:cs typeface="Arial" panose="020B0604020202020204" pitchFamily="34" charset="0"/>
              </a:rPr>
              <a:t>[4] </a:t>
            </a:r>
            <a:r>
              <a:rPr lang="en-US" sz="1000" dirty="0" err="1">
                <a:effectLst/>
                <a:cs typeface="Arial" panose="020B0604020202020204" pitchFamily="34" charset="0"/>
              </a:rPr>
              <a:t>Cireşan</a:t>
            </a:r>
            <a:r>
              <a:rPr lang="en-US" sz="1000" dirty="0">
                <a:effectLst/>
                <a:cs typeface="Arial" panose="020B0604020202020204" pitchFamily="34" charset="0"/>
              </a:rPr>
              <a:t>, D. C., Giusti, A., Gambardella, L. M. &amp; </a:t>
            </a:r>
            <a:r>
              <a:rPr lang="en-US" sz="1000" dirty="0" err="1">
                <a:effectLst/>
                <a:cs typeface="Arial" panose="020B0604020202020204" pitchFamily="34" charset="0"/>
              </a:rPr>
              <a:t>Schmidhuber</a:t>
            </a:r>
            <a:r>
              <a:rPr lang="en-US" sz="1000" dirty="0">
                <a:effectLst/>
                <a:cs typeface="Arial" panose="020B0604020202020204" pitchFamily="34" charset="0"/>
              </a:rPr>
              <a:t>, J. Mitosis Detection in Breast Cancer Histology Images with Deep Neural Networks. in </a:t>
            </a:r>
            <a:r>
              <a:rPr lang="en-US" sz="1000" i="1" dirty="0">
                <a:effectLst/>
                <a:cs typeface="Arial" panose="020B0604020202020204" pitchFamily="34" charset="0"/>
              </a:rPr>
              <a:t>Medical Image Computing and Computer-Assisted Intervention – MICCAI 2013</a:t>
            </a:r>
            <a:r>
              <a:rPr lang="en-US" sz="1000" dirty="0">
                <a:effectLst/>
                <a:cs typeface="Arial" panose="020B0604020202020204" pitchFamily="34" charset="0"/>
              </a:rPr>
              <a:t> (eds. Mori, K., Sakuma, I., Sato, Y., </a:t>
            </a:r>
            <a:r>
              <a:rPr lang="en-US" sz="1000" dirty="0" err="1">
                <a:effectLst/>
                <a:cs typeface="Arial" panose="020B0604020202020204" pitchFamily="34" charset="0"/>
              </a:rPr>
              <a:t>Barillot</a:t>
            </a:r>
            <a:r>
              <a:rPr lang="en-US" sz="1000" dirty="0">
                <a:effectLst/>
                <a:cs typeface="Arial" panose="020B0604020202020204" pitchFamily="34" charset="0"/>
              </a:rPr>
              <a:t>, C. &amp; </a:t>
            </a:r>
            <a:r>
              <a:rPr lang="en-US" sz="1000" dirty="0" err="1">
                <a:effectLst/>
                <a:cs typeface="Arial" panose="020B0604020202020204" pitchFamily="34" charset="0"/>
              </a:rPr>
              <a:t>Navab</a:t>
            </a:r>
            <a:r>
              <a:rPr lang="en-US" sz="1000" dirty="0">
                <a:effectLst/>
                <a:cs typeface="Arial" panose="020B0604020202020204" pitchFamily="34" charset="0"/>
              </a:rPr>
              <a:t>, N.) vol. 8150 411–418 (Springer Berlin Heidelberg, 2013)</a:t>
            </a:r>
            <a:endParaRPr lang="en-US" sz="1000" dirty="0">
              <a:cs typeface="Arial" panose="020B0604020202020204" pitchFamily="34" charset="0"/>
            </a:endParaRPr>
          </a:p>
        </p:txBody>
      </p:sp>
      <p:pic>
        <p:nvPicPr>
          <p:cNvPr id="9" name="Picture 8">
            <a:extLst>
              <a:ext uri="{FF2B5EF4-FFF2-40B4-BE49-F238E27FC236}">
                <a16:creationId xmlns:a16="http://schemas.microsoft.com/office/drawing/2014/main" id="{28D24711-0079-515C-9E04-013094F3D6D8}"/>
              </a:ext>
            </a:extLst>
          </p:cNvPr>
          <p:cNvPicPr>
            <a:picLocks noChangeAspect="1"/>
          </p:cNvPicPr>
          <p:nvPr/>
        </p:nvPicPr>
        <p:blipFill>
          <a:blip r:embed="rId4"/>
          <a:stretch>
            <a:fillRect/>
          </a:stretch>
        </p:blipFill>
        <p:spPr>
          <a:xfrm>
            <a:off x="7783941" y="1306276"/>
            <a:ext cx="3768722" cy="3796536"/>
          </a:xfrm>
          <a:prstGeom prst="rect">
            <a:avLst/>
          </a:prstGeom>
        </p:spPr>
      </p:pic>
      <p:sp>
        <p:nvSpPr>
          <p:cNvPr id="14" name="TextBox 13">
            <a:extLst>
              <a:ext uri="{FF2B5EF4-FFF2-40B4-BE49-F238E27FC236}">
                <a16:creationId xmlns:a16="http://schemas.microsoft.com/office/drawing/2014/main" id="{E678414F-DEEE-8D84-95EB-915571B1F9FF}"/>
              </a:ext>
            </a:extLst>
          </p:cNvPr>
          <p:cNvSpPr txBox="1"/>
          <p:nvPr/>
        </p:nvSpPr>
        <p:spPr>
          <a:xfrm>
            <a:off x="111303" y="1758925"/>
            <a:ext cx="6412160" cy="1754326"/>
          </a:xfrm>
          <a:prstGeom prst="rect">
            <a:avLst/>
          </a:prstGeom>
          <a:noFill/>
        </p:spPr>
        <p:txBody>
          <a:bodyPr wrap="square">
            <a:spAutoFit/>
          </a:bodyPr>
          <a:lstStyle/>
          <a:p>
            <a:pPr marL="342900" indent="-342900" algn="just">
              <a:buFont typeface="Arial" panose="020B0604020202020204" pitchFamily="34" charset="0"/>
              <a:buChar char="•"/>
            </a:pPr>
            <a:r>
              <a:rPr lang="en-US" dirty="0">
                <a:latin typeface="Calibri" panose="020F0502020204030204" pitchFamily="34" charset="0"/>
                <a:cs typeface="Calibri" panose="020F0502020204030204" pitchFamily="34" charset="0"/>
              </a:rPr>
              <a:t>Current gold standard involves using PAM50 to classify breast cancer into 4 different sub categories based on expression of 50 marker genes.</a:t>
            </a:r>
          </a:p>
          <a:p>
            <a:pPr marL="342900" indent="-342900" algn="just">
              <a:buFont typeface="Arial" panose="020B0604020202020204" pitchFamily="34" charset="0"/>
              <a:buChar char="•"/>
            </a:pPr>
            <a:r>
              <a:rPr lang="en-US" dirty="0">
                <a:latin typeface="Calibri" panose="020F0502020204030204" pitchFamily="34" charset="0"/>
                <a:cs typeface="Calibri" panose="020F0502020204030204" pitchFamily="34" charset="0"/>
              </a:rPr>
              <a:t>However there is still significant heterogeneity in each cluster.</a:t>
            </a:r>
          </a:p>
          <a:p>
            <a:pPr marL="342900" indent="-342900" algn="just">
              <a:buFont typeface="Arial" panose="020B0604020202020204" pitchFamily="34" charset="0"/>
              <a:buChar char="•"/>
            </a:pPr>
            <a:r>
              <a:rPr lang="en-US" b="1" dirty="0">
                <a:latin typeface="Calibri" panose="020F0502020204030204" pitchFamily="34" charset="0"/>
                <a:cs typeface="Calibri" panose="020F0502020204030204" pitchFamily="34" charset="0"/>
              </a:rPr>
              <a:t>Unsupervised learning</a:t>
            </a:r>
            <a:r>
              <a:rPr lang="en-US" dirty="0">
                <a:latin typeface="Calibri" panose="020F0502020204030204" pitchFamily="34" charset="0"/>
                <a:cs typeface="Calibri" panose="020F0502020204030204" pitchFamily="34" charset="0"/>
              </a:rPr>
              <a:t> approach was used </a:t>
            </a:r>
            <a:r>
              <a:rPr lang="en-US" b="1" dirty="0">
                <a:latin typeface="Calibri" panose="020F0502020204030204" pitchFamily="34" charset="0"/>
                <a:cs typeface="Calibri" panose="020F0502020204030204" pitchFamily="34" charset="0"/>
              </a:rPr>
              <a:t>to cluster breast cancer</a:t>
            </a:r>
          </a:p>
        </p:txBody>
      </p:sp>
      <p:sp>
        <p:nvSpPr>
          <p:cNvPr id="13" name="TextBox 12">
            <a:extLst>
              <a:ext uri="{FF2B5EF4-FFF2-40B4-BE49-F238E27FC236}">
                <a16:creationId xmlns:a16="http://schemas.microsoft.com/office/drawing/2014/main" id="{8AAE1CE4-9A53-589A-0DF1-14AFF213A73C}"/>
              </a:ext>
            </a:extLst>
          </p:cNvPr>
          <p:cNvSpPr txBox="1"/>
          <p:nvPr/>
        </p:nvSpPr>
        <p:spPr>
          <a:xfrm>
            <a:off x="111303" y="3903079"/>
            <a:ext cx="3894143"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1.2. Mitosis detection by using CNN [4]</a:t>
            </a:r>
          </a:p>
        </p:txBody>
      </p:sp>
      <p:sp>
        <p:nvSpPr>
          <p:cNvPr id="16" name="TextBox 15">
            <a:extLst>
              <a:ext uri="{FF2B5EF4-FFF2-40B4-BE49-F238E27FC236}">
                <a16:creationId xmlns:a16="http://schemas.microsoft.com/office/drawing/2014/main" id="{77DF56B1-4AD0-7A20-EE3D-4AAE0FEC4C64}"/>
              </a:ext>
            </a:extLst>
          </p:cNvPr>
          <p:cNvSpPr txBox="1"/>
          <p:nvPr/>
        </p:nvSpPr>
        <p:spPr>
          <a:xfrm>
            <a:off x="111303" y="1194679"/>
            <a:ext cx="4480970"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1. Clustering different breast cancer types [3]</a:t>
            </a:r>
          </a:p>
        </p:txBody>
      </p:sp>
      <p:sp>
        <p:nvSpPr>
          <p:cNvPr id="18" name="TextBox 17">
            <a:extLst>
              <a:ext uri="{FF2B5EF4-FFF2-40B4-BE49-F238E27FC236}">
                <a16:creationId xmlns:a16="http://schemas.microsoft.com/office/drawing/2014/main" id="{A4BACE6E-2988-B916-F941-74C3CE98280C}"/>
              </a:ext>
            </a:extLst>
          </p:cNvPr>
          <p:cNvSpPr txBox="1"/>
          <p:nvPr/>
        </p:nvSpPr>
        <p:spPr>
          <a:xfrm>
            <a:off x="111304" y="4440022"/>
            <a:ext cx="6412159" cy="923330"/>
          </a:xfrm>
          <a:prstGeom prst="rect">
            <a:avLst/>
          </a:prstGeom>
          <a:noFill/>
        </p:spPr>
        <p:txBody>
          <a:bodyPr wrap="square">
            <a:spAutoFit/>
          </a:bodyPr>
          <a:lstStyle/>
          <a:p>
            <a:pPr marL="285750" indent="-285750" algn="just">
              <a:buFont typeface="Arial" panose="020B0604020202020204" pitchFamily="34" charset="0"/>
              <a:buChar char="•"/>
            </a:pPr>
            <a:r>
              <a:rPr lang="en-US" b="1" dirty="0">
                <a:latin typeface="Calibri" panose="020F0502020204030204" pitchFamily="34" charset="0"/>
                <a:cs typeface="Calibri" panose="020F0502020204030204" pitchFamily="34" charset="0"/>
              </a:rPr>
              <a:t>Convolution Neural Network (CNN) to count the number of mitotic divisions</a:t>
            </a:r>
            <a:r>
              <a:rPr lang="en-US" dirty="0">
                <a:latin typeface="Calibri" panose="020F0502020204030204" pitchFamily="34" charset="0"/>
                <a:cs typeface="Calibri" panose="020F0502020204030204" pitchFamily="34" charset="0"/>
              </a:rPr>
              <a:t> which is highly correlated with disease outcomes in histological images.</a:t>
            </a:r>
          </a:p>
        </p:txBody>
      </p:sp>
      <p:sp>
        <p:nvSpPr>
          <p:cNvPr id="11" name="Slide Number Placeholder 1">
            <a:extLst>
              <a:ext uri="{FF2B5EF4-FFF2-40B4-BE49-F238E27FC236}">
                <a16:creationId xmlns:a16="http://schemas.microsoft.com/office/drawing/2014/main" id="{BAD82867-2F7C-CA1F-7A7D-73B898DCDB9F}"/>
              </a:ext>
            </a:extLst>
          </p:cNvPr>
          <p:cNvSpPr>
            <a:spLocks noGrp="1"/>
          </p:cNvSpPr>
          <p:nvPr>
            <p:ph type="sldNum" sz="quarter" idx="12"/>
          </p:nvPr>
        </p:nvSpPr>
        <p:spPr>
          <a:xfrm>
            <a:off x="9448800" y="6492875"/>
            <a:ext cx="2743200" cy="365125"/>
          </a:xfrm>
        </p:spPr>
        <p:txBody>
          <a:bodyPr/>
          <a:lstStyle/>
          <a:p>
            <a:r>
              <a:rPr lang="en-US" sz="1800" b="1" dirty="0">
                <a:solidFill>
                  <a:schemeClr val="tx1"/>
                </a:solidFill>
              </a:rPr>
              <a:t>16</a:t>
            </a:r>
          </a:p>
        </p:txBody>
      </p:sp>
    </p:spTree>
    <p:extLst>
      <p:ext uri="{BB962C8B-B14F-4D97-AF65-F5344CB8AC3E}">
        <p14:creationId xmlns:p14="http://schemas.microsoft.com/office/powerpoint/2010/main" val="58549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18A569-720B-0E6A-D969-C43C28F6CE0E}"/>
              </a:ext>
            </a:extLst>
          </p:cNvPr>
          <p:cNvSpPr txBox="1"/>
          <p:nvPr/>
        </p:nvSpPr>
        <p:spPr>
          <a:xfrm>
            <a:off x="0" y="5842337"/>
            <a:ext cx="6075337" cy="1015663"/>
          </a:xfrm>
          <a:prstGeom prst="rect">
            <a:avLst/>
          </a:prstGeom>
          <a:noFill/>
        </p:spPr>
        <p:txBody>
          <a:bodyPr wrap="square" rtlCol="0">
            <a:spAutoFit/>
          </a:bodyPr>
          <a:lstStyle/>
          <a:p>
            <a:r>
              <a:rPr lang="en-US" sz="1200" dirty="0"/>
              <a:t>[1] </a:t>
            </a:r>
            <a:r>
              <a:rPr lang="en-US" sz="1200" dirty="0">
                <a:hlinkClick r:id="rId3"/>
              </a:rPr>
              <a:t>Reinforcement learning for control systems</a:t>
            </a:r>
            <a:endParaRPr lang="en-US" sz="1200" dirty="0"/>
          </a:p>
          <a:p>
            <a:r>
              <a:rPr lang="en-US" sz="1200" dirty="0"/>
              <a:t>[2] </a:t>
            </a:r>
            <a:r>
              <a:rPr lang="en-US" sz="1200" dirty="0">
                <a:hlinkClick r:id="rId4"/>
              </a:rPr>
              <a:t> Water tank Simulink model </a:t>
            </a:r>
            <a:endParaRPr lang="en-US" sz="1200" dirty="0"/>
          </a:p>
          <a:p>
            <a:r>
              <a:rPr lang="en-US" sz="1200" dirty="0"/>
              <a:t>[3] </a:t>
            </a:r>
            <a:r>
              <a:rPr lang="en-US" sz="1200" dirty="0">
                <a:hlinkClick r:id="rId5"/>
              </a:rPr>
              <a:t>Use RL to predict controller gains </a:t>
            </a:r>
            <a:endParaRPr lang="en-US" sz="1200" dirty="0"/>
          </a:p>
          <a:p>
            <a:r>
              <a:rPr lang="en-US" sz="1200" dirty="0"/>
              <a:t>[4] </a:t>
            </a:r>
            <a:r>
              <a:rPr lang="en-US" sz="1200" dirty="0">
                <a:hlinkClick r:id="rId6"/>
              </a:rPr>
              <a:t>Use RL to replace PI controller</a:t>
            </a:r>
            <a:endParaRPr lang="en-US" sz="1200" dirty="0"/>
          </a:p>
          <a:p>
            <a:r>
              <a:rPr lang="en-US" sz="1200" dirty="0"/>
              <a:t>[5] </a:t>
            </a:r>
            <a:r>
              <a:rPr lang="en-US" sz="1200" dirty="0">
                <a:hlinkClick r:id="rId7"/>
              </a:rPr>
              <a:t>Creating water tank reinforcement learning environment</a:t>
            </a:r>
            <a:endParaRPr lang="en-US" sz="1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8C2F60-EE4E-0816-7AFF-BC886EA80594}"/>
                  </a:ext>
                </a:extLst>
              </p:cNvPr>
              <p:cNvSpPr txBox="1"/>
              <p:nvPr/>
            </p:nvSpPr>
            <p:spPr>
              <a:xfrm>
                <a:off x="8587316" y="5557834"/>
                <a:ext cx="2157578" cy="6767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dh</m:t>
                          </m:r>
                        </m:num>
                        <m:den>
                          <m:r>
                            <m:rPr>
                              <m:sty m:val="p"/>
                            </m:rPr>
                            <a:rPr lang="en-US" sz="2000" b="0" i="0" smtClean="0">
                              <a:latin typeface="Cambria Math" panose="02040503050406030204" pitchFamily="18" charset="0"/>
                            </a:rPr>
                            <m:t>dt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bV</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m:t>
                      </m:r>
                      <m:rad>
                        <m:radPr>
                          <m:degHide m:val="on"/>
                          <m:ctrlPr>
                            <a:rPr lang="en-US" sz="2000" b="0" i="1" smtClean="0">
                              <a:latin typeface="Cambria Math" panose="02040503050406030204" pitchFamily="18" charset="0"/>
                            </a:rPr>
                          </m:ctrlPr>
                        </m:radPr>
                        <m:deg/>
                        <m:e>
                          <m:r>
                            <m:rPr>
                              <m:sty m:val="p"/>
                            </m:rPr>
                            <a:rPr lang="en-US" sz="2000" b="0" i="0" smtClean="0">
                              <a:latin typeface="Cambria Math" panose="02040503050406030204" pitchFamily="18" charset="0"/>
                            </a:rPr>
                            <m:t>h</m:t>
                          </m:r>
                        </m:e>
                      </m:rad>
                    </m:oMath>
                  </m:oMathPara>
                </a14:m>
                <a:endParaRPr lang="en-US" sz="2000" dirty="0"/>
              </a:p>
            </p:txBody>
          </p:sp>
        </mc:Choice>
        <mc:Fallback xmlns="">
          <p:sp>
            <p:nvSpPr>
              <p:cNvPr id="5" name="TextBox 4">
                <a:extLst>
                  <a:ext uri="{FF2B5EF4-FFF2-40B4-BE49-F238E27FC236}">
                    <a16:creationId xmlns:a16="http://schemas.microsoft.com/office/drawing/2014/main" id="{F48C2F60-EE4E-0816-7AFF-BC886EA80594}"/>
                  </a:ext>
                </a:extLst>
              </p:cNvPr>
              <p:cNvSpPr txBox="1">
                <a:spLocks noRot="1" noChangeAspect="1" noMove="1" noResize="1" noEditPoints="1" noAdjustHandles="1" noChangeArrowheads="1" noChangeShapeType="1" noTextEdit="1"/>
              </p:cNvSpPr>
              <p:nvPr/>
            </p:nvSpPr>
            <p:spPr>
              <a:xfrm>
                <a:off x="8587316" y="5557834"/>
                <a:ext cx="2157578" cy="676788"/>
              </a:xfrm>
              <a:prstGeom prst="rect">
                <a:avLst/>
              </a:prstGeom>
              <a:blipFill>
                <a:blip r:embed="rId8"/>
                <a:stretch>
                  <a:fillRect b="-363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928DEB8-2D79-FD65-07B6-DCF294CC037F}"/>
              </a:ext>
            </a:extLst>
          </p:cNvPr>
          <p:cNvPicPr>
            <a:picLocks noChangeAspect="1"/>
          </p:cNvPicPr>
          <p:nvPr/>
        </p:nvPicPr>
        <p:blipFill>
          <a:blip r:embed="rId9"/>
          <a:stretch>
            <a:fillRect/>
          </a:stretch>
        </p:blipFill>
        <p:spPr>
          <a:xfrm>
            <a:off x="7393257" y="1836578"/>
            <a:ext cx="3612552" cy="3540301"/>
          </a:xfrm>
          <a:prstGeom prst="rect">
            <a:avLst/>
          </a:prstGeom>
        </p:spPr>
      </p:pic>
      <p:sp>
        <p:nvSpPr>
          <p:cNvPr id="12" name="Slide Number Placeholder 1">
            <a:extLst>
              <a:ext uri="{FF2B5EF4-FFF2-40B4-BE49-F238E27FC236}">
                <a16:creationId xmlns:a16="http://schemas.microsoft.com/office/drawing/2014/main" id="{6DD66C9A-4994-FEBA-D35C-15CEA3AD4E56}"/>
              </a:ext>
            </a:extLst>
          </p:cNvPr>
          <p:cNvSpPr>
            <a:spLocks noGrp="1"/>
          </p:cNvSpPr>
          <p:nvPr>
            <p:ph type="sldNum" sz="quarter" idx="12"/>
          </p:nvPr>
        </p:nvSpPr>
        <p:spPr>
          <a:xfrm>
            <a:off x="9448800" y="6492875"/>
            <a:ext cx="2743200" cy="365125"/>
          </a:xfrm>
        </p:spPr>
        <p:txBody>
          <a:bodyPr/>
          <a:lstStyle/>
          <a:p>
            <a:r>
              <a:rPr lang="en-US" sz="1800" b="1" dirty="0">
                <a:solidFill>
                  <a:schemeClr val="tx1"/>
                </a:solidFill>
              </a:rPr>
              <a:t>17</a:t>
            </a:r>
          </a:p>
        </p:txBody>
      </p:sp>
      <p:sp>
        <p:nvSpPr>
          <p:cNvPr id="13" name="TextBox 12">
            <a:extLst>
              <a:ext uri="{FF2B5EF4-FFF2-40B4-BE49-F238E27FC236}">
                <a16:creationId xmlns:a16="http://schemas.microsoft.com/office/drawing/2014/main" id="{D6B52F7F-0F83-047C-A0CF-AF53E39E9DD6}"/>
              </a:ext>
            </a:extLst>
          </p:cNvPr>
          <p:cNvSpPr txBox="1"/>
          <p:nvPr/>
        </p:nvSpPr>
        <p:spPr>
          <a:xfrm>
            <a:off x="131029" y="624327"/>
            <a:ext cx="5964971"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t>Controllers must be retuned every time ther</a:t>
            </a:r>
            <a:r>
              <a:rPr lang="en-US" dirty="0"/>
              <a:t>e is</a:t>
            </a:r>
            <a:r>
              <a:rPr lang="en-US" sz="1800" dirty="0"/>
              <a:t> :</a:t>
            </a:r>
          </a:p>
          <a:p>
            <a:pPr marL="742950" lvl="1" indent="-285750" algn="just">
              <a:buFont typeface="Arial" panose="020B0604020202020204" pitchFamily="34" charset="0"/>
              <a:buChar char="•"/>
            </a:pPr>
            <a:r>
              <a:rPr lang="en-US" dirty="0"/>
              <a:t>Change in operating conditions of process</a:t>
            </a:r>
          </a:p>
          <a:p>
            <a:pPr marL="742950" lvl="1" indent="-285750" algn="just">
              <a:buFont typeface="Arial" panose="020B0604020202020204" pitchFamily="34" charset="0"/>
              <a:buChar char="•"/>
            </a:pPr>
            <a:r>
              <a:rPr lang="en-US" dirty="0"/>
              <a:t>Encounters new disturbances</a:t>
            </a:r>
          </a:p>
          <a:p>
            <a:pPr marL="742950" lvl="1" indent="-285750" algn="just">
              <a:buFont typeface="Arial" panose="020B0604020202020204" pitchFamily="34" charset="0"/>
              <a:buChar char="•"/>
            </a:pPr>
            <a:r>
              <a:rPr lang="en-US" dirty="0"/>
              <a:t>Change in process dynamics due to fouling, catalyst deactivation etc.</a:t>
            </a:r>
          </a:p>
        </p:txBody>
      </p:sp>
      <p:sp>
        <p:nvSpPr>
          <p:cNvPr id="16" name="TextBox 15">
            <a:extLst>
              <a:ext uri="{FF2B5EF4-FFF2-40B4-BE49-F238E27FC236}">
                <a16:creationId xmlns:a16="http://schemas.microsoft.com/office/drawing/2014/main" id="{227E4FBD-1CE5-6AB6-2191-BAA0DD582BB5}"/>
              </a:ext>
            </a:extLst>
          </p:cNvPr>
          <p:cNvSpPr txBox="1"/>
          <p:nvPr/>
        </p:nvSpPr>
        <p:spPr>
          <a:xfrm>
            <a:off x="131031" y="4779856"/>
            <a:ext cx="5964969" cy="646331"/>
          </a:xfrm>
          <a:prstGeom prst="rect">
            <a:avLst/>
          </a:prstGeom>
          <a:noFill/>
        </p:spPr>
        <p:txBody>
          <a:bodyPr wrap="square">
            <a:spAutoFit/>
          </a:bodyPr>
          <a:lstStyle/>
          <a:p>
            <a:pPr marL="285750" indent="-285750" algn="just">
              <a:buFont typeface="Arial" panose="020B0604020202020204" pitchFamily="34" charset="0"/>
              <a:buChar char="•"/>
            </a:pPr>
            <a:r>
              <a:rPr lang="en-US" b="1" dirty="0"/>
              <a:t>Reinforcement Learning </a:t>
            </a:r>
            <a:r>
              <a:rPr lang="en-US" dirty="0"/>
              <a:t>is a type of </a:t>
            </a:r>
            <a:r>
              <a:rPr lang="en-US" b="1" dirty="0"/>
              <a:t>adaptive control system.</a:t>
            </a:r>
          </a:p>
        </p:txBody>
      </p:sp>
      <p:sp>
        <p:nvSpPr>
          <p:cNvPr id="19" name="TextBox 18">
            <a:extLst>
              <a:ext uri="{FF2B5EF4-FFF2-40B4-BE49-F238E27FC236}">
                <a16:creationId xmlns:a16="http://schemas.microsoft.com/office/drawing/2014/main" id="{92354BAB-EE02-C084-EA2C-AEA5C9C3EF21}"/>
              </a:ext>
            </a:extLst>
          </p:cNvPr>
          <p:cNvSpPr txBox="1"/>
          <p:nvPr/>
        </p:nvSpPr>
        <p:spPr>
          <a:xfrm>
            <a:off x="8284694" y="624327"/>
            <a:ext cx="2177199" cy="369332"/>
          </a:xfrm>
          <a:prstGeom prst="rect">
            <a:avLst/>
          </a:prstGeom>
          <a:noFill/>
        </p:spPr>
        <p:txBody>
          <a:bodyPr wrap="none" rtlCol="0">
            <a:spAutoFit/>
          </a:bodyPr>
          <a:lstStyle/>
          <a:p>
            <a:r>
              <a:rPr lang="en-US" b="1" dirty="0"/>
              <a:t>Example problem [1]</a:t>
            </a:r>
          </a:p>
        </p:txBody>
      </p:sp>
      <p:sp>
        <p:nvSpPr>
          <p:cNvPr id="20" name="TextBox 19">
            <a:extLst>
              <a:ext uri="{FF2B5EF4-FFF2-40B4-BE49-F238E27FC236}">
                <a16:creationId xmlns:a16="http://schemas.microsoft.com/office/drawing/2014/main" id="{67ABD6C1-8BFC-C50A-FB88-D563A667E1AC}"/>
              </a:ext>
            </a:extLst>
          </p:cNvPr>
          <p:cNvSpPr txBox="1"/>
          <p:nvPr/>
        </p:nvSpPr>
        <p:spPr>
          <a:xfrm>
            <a:off x="6548952" y="1084136"/>
            <a:ext cx="5277736" cy="646331"/>
          </a:xfrm>
          <a:prstGeom prst="rect">
            <a:avLst/>
          </a:prstGeom>
          <a:noFill/>
        </p:spPr>
        <p:txBody>
          <a:bodyPr wrap="square" rtlCol="0">
            <a:spAutoFit/>
          </a:bodyPr>
          <a:lstStyle/>
          <a:p>
            <a:pPr algn="just"/>
            <a:r>
              <a:rPr lang="en-US" dirty="0"/>
              <a:t>Use RL to determine PI controller gains to control pump to maintain water at specified level</a:t>
            </a:r>
          </a:p>
        </p:txBody>
      </p:sp>
      <p:sp>
        <p:nvSpPr>
          <p:cNvPr id="22" name="TextBox 21">
            <a:extLst>
              <a:ext uri="{FF2B5EF4-FFF2-40B4-BE49-F238E27FC236}">
                <a16:creationId xmlns:a16="http://schemas.microsoft.com/office/drawing/2014/main" id="{D8ADB997-E799-6C6E-241A-92E4C8EDBF3C}"/>
              </a:ext>
            </a:extLst>
          </p:cNvPr>
          <p:cNvSpPr txBox="1"/>
          <p:nvPr/>
        </p:nvSpPr>
        <p:spPr>
          <a:xfrm>
            <a:off x="245140" y="2413329"/>
            <a:ext cx="2928879" cy="646331"/>
          </a:xfrm>
          <a:prstGeom prst="rect">
            <a:avLst/>
          </a:prstGeom>
          <a:noFill/>
        </p:spPr>
        <p:txBody>
          <a:bodyPr wrap="none" rtlCol="0">
            <a:spAutoFit/>
          </a:bodyPr>
          <a:lstStyle/>
          <a:p>
            <a:pPr algn="ctr"/>
            <a:r>
              <a:rPr lang="en-US" dirty="0"/>
              <a:t>Process well understood and </a:t>
            </a:r>
          </a:p>
          <a:p>
            <a:pPr algn="ctr"/>
            <a:r>
              <a:rPr lang="en-US" dirty="0"/>
              <a:t>easy to model disturbances</a:t>
            </a:r>
          </a:p>
        </p:txBody>
      </p:sp>
      <p:sp>
        <p:nvSpPr>
          <p:cNvPr id="23" name="TextBox 22">
            <a:extLst>
              <a:ext uri="{FF2B5EF4-FFF2-40B4-BE49-F238E27FC236}">
                <a16:creationId xmlns:a16="http://schemas.microsoft.com/office/drawing/2014/main" id="{F0D4554D-A957-24DC-802E-CE7DEA66443A}"/>
              </a:ext>
            </a:extLst>
          </p:cNvPr>
          <p:cNvSpPr txBox="1"/>
          <p:nvPr/>
        </p:nvSpPr>
        <p:spPr>
          <a:xfrm>
            <a:off x="290536" y="3332842"/>
            <a:ext cx="2883483" cy="646331"/>
          </a:xfrm>
          <a:prstGeom prst="rect">
            <a:avLst/>
          </a:prstGeom>
          <a:noFill/>
        </p:spPr>
        <p:txBody>
          <a:bodyPr wrap="none" rtlCol="0">
            <a:spAutoFit/>
          </a:bodyPr>
          <a:lstStyle/>
          <a:p>
            <a:pPr algn="ctr"/>
            <a:r>
              <a:rPr lang="en-US" dirty="0"/>
              <a:t>Process complex and </a:t>
            </a:r>
          </a:p>
          <a:p>
            <a:pPr algn="ctr"/>
            <a:r>
              <a:rPr lang="en-US" dirty="0"/>
              <a:t>tough to model disturbances</a:t>
            </a:r>
          </a:p>
        </p:txBody>
      </p:sp>
      <p:sp>
        <p:nvSpPr>
          <p:cNvPr id="24" name="Right Arrow 23">
            <a:extLst>
              <a:ext uri="{FF2B5EF4-FFF2-40B4-BE49-F238E27FC236}">
                <a16:creationId xmlns:a16="http://schemas.microsoft.com/office/drawing/2014/main" id="{B51C129C-5FF3-462F-79C3-D232B578EFBF}"/>
              </a:ext>
            </a:extLst>
          </p:cNvPr>
          <p:cNvSpPr/>
          <p:nvPr/>
        </p:nvSpPr>
        <p:spPr>
          <a:xfrm>
            <a:off x="3338831" y="3450137"/>
            <a:ext cx="473470" cy="428070"/>
          </a:xfrm>
          <a:prstGeom prst="rightArrow">
            <a:avLst>
              <a:gd name="adj1" fmla="val 26591"/>
              <a:gd name="adj2" fmla="val 4414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02B404D5-2D7C-1B9F-6FA3-0D2CB925F309}"/>
              </a:ext>
            </a:extLst>
          </p:cNvPr>
          <p:cNvSpPr/>
          <p:nvPr/>
        </p:nvSpPr>
        <p:spPr>
          <a:xfrm>
            <a:off x="3341156" y="2584866"/>
            <a:ext cx="473470" cy="428070"/>
          </a:xfrm>
          <a:prstGeom prst="rightArrow">
            <a:avLst>
              <a:gd name="adj1" fmla="val 26591"/>
              <a:gd name="adj2" fmla="val 4414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6D16545-0565-E535-788C-194B78AFFCB5}"/>
              </a:ext>
            </a:extLst>
          </p:cNvPr>
          <p:cNvSpPr txBox="1"/>
          <p:nvPr/>
        </p:nvSpPr>
        <p:spPr>
          <a:xfrm>
            <a:off x="3977113" y="2614235"/>
            <a:ext cx="1803059" cy="369332"/>
          </a:xfrm>
          <a:prstGeom prst="rect">
            <a:avLst/>
          </a:prstGeom>
          <a:noFill/>
        </p:spPr>
        <p:txBody>
          <a:bodyPr wrap="none" rtlCol="0">
            <a:spAutoFit/>
          </a:bodyPr>
          <a:lstStyle/>
          <a:p>
            <a:pPr algn="ctr"/>
            <a:r>
              <a:rPr lang="en-US" b="1" dirty="0"/>
              <a:t>Gain Scheduling </a:t>
            </a:r>
          </a:p>
        </p:txBody>
      </p:sp>
      <p:sp>
        <p:nvSpPr>
          <p:cNvPr id="27" name="TextBox 26">
            <a:extLst>
              <a:ext uri="{FF2B5EF4-FFF2-40B4-BE49-F238E27FC236}">
                <a16:creationId xmlns:a16="http://schemas.microsoft.com/office/drawing/2014/main" id="{94DBB660-1BF3-6B39-6699-4185C6DCEA31}"/>
              </a:ext>
            </a:extLst>
          </p:cNvPr>
          <p:cNvSpPr txBox="1"/>
          <p:nvPr/>
        </p:nvSpPr>
        <p:spPr>
          <a:xfrm>
            <a:off x="3958903" y="3327866"/>
            <a:ext cx="1800558" cy="646331"/>
          </a:xfrm>
          <a:prstGeom prst="rect">
            <a:avLst/>
          </a:prstGeom>
          <a:noFill/>
        </p:spPr>
        <p:txBody>
          <a:bodyPr wrap="none" rtlCol="0">
            <a:spAutoFit/>
          </a:bodyPr>
          <a:lstStyle/>
          <a:p>
            <a:pPr algn="ctr"/>
            <a:r>
              <a:rPr lang="en-US" b="1" dirty="0"/>
              <a:t>Adaptive Control</a:t>
            </a:r>
          </a:p>
          <a:p>
            <a:pPr algn="ctr"/>
            <a:r>
              <a:rPr lang="en-US" b="1" dirty="0"/>
              <a:t> Systems</a:t>
            </a:r>
          </a:p>
        </p:txBody>
      </p:sp>
      <p:sp>
        <p:nvSpPr>
          <p:cNvPr id="28" name="TextBox 27">
            <a:extLst>
              <a:ext uri="{FF2B5EF4-FFF2-40B4-BE49-F238E27FC236}">
                <a16:creationId xmlns:a16="http://schemas.microsoft.com/office/drawing/2014/main" id="{2576B243-9555-2D23-69CB-5F6F73C32CBC}"/>
              </a:ext>
            </a:extLst>
          </p:cNvPr>
          <p:cNvSpPr txBox="1"/>
          <p:nvPr/>
        </p:nvSpPr>
        <p:spPr>
          <a:xfrm>
            <a:off x="0" y="0"/>
            <a:ext cx="4050468" cy="400110"/>
          </a:xfrm>
          <a:prstGeom prst="rect">
            <a:avLst/>
          </a:prstGeom>
          <a:noFill/>
        </p:spPr>
        <p:txBody>
          <a:bodyPr wrap="none" rtlCol="0">
            <a:spAutoFit/>
          </a:bodyPr>
          <a:lstStyle/>
          <a:p>
            <a:r>
              <a:rPr lang="en-US" sz="2000" b="1" dirty="0"/>
              <a:t>Machine Learning in Process Control</a:t>
            </a:r>
          </a:p>
        </p:txBody>
      </p:sp>
    </p:spTree>
    <p:extLst>
      <p:ext uri="{BB962C8B-B14F-4D97-AF65-F5344CB8AC3E}">
        <p14:creationId xmlns:p14="http://schemas.microsoft.com/office/powerpoint/2010/main" val="384036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p:bldP spid="19" grpId="0"/>
      <p:bldP spid="20" grpId="0"/>
      <p:bldP spid="22" grpId="0"/>
      <p:bldP spid="23" grpId="0"/>
      <p:bldP spid="24" grpId="0" animBg="1"/>
      <p:bldP spid="25" grpId="0" animBg="1"/>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C167B9-CCFB-1A22-103E-D4975B2C2F81}"/>
              </a:ext>
            </a:extLst>
          </p:cNvPr>
          <p:cNvPicPr>
            <a:picLocks noChangeAspect="1"/>
          </p:cNvPicPr>
          <p:nvPr/>
        </p:nvPicPr>
        <p:blipFill>
          <a:blip r:embed="rId3"/>
          <a:stretch>
            <a:fillRect/>
          </a:stretch>
        </p:blipFill>
        <p:spPr>
          <a:xfrm>
            <a:off x="426193" y="526408"/>
            <a:ext cx="6326712" cy="2265647"/>
          </a:xfrm>
          <a:prstGeom prst="rect">
            <a:avLst/>
          </a:prstGeom>
        </p:spPr>
      </p:pic>
      <p:sp>
        <p:nvSpPr>
          <p:cNvPr id="10" name="TextBox 9">
            <a:extLst>
              <a:ext uri="{FF2B5EF4-FFF2-40B4-BE49-F238E27FC236}">
                <a16:creationId xmlns:a16="http://schemas.microsoft.com/office/drawing/2014/main" id="{8F3E3941-CCA9-E374-FE5D-4E93C0EA3393}"/>
              </a:ext>
            </a:extLst>
          </p:cNvPr>
          <p:cNvSpPr txBox="1"/>
          <p:nvPr/>
        </p:nvSpPr>
        <p:spPr>
          <a:xfrm>
            <a:off x="1219752" y="132770"/>
            <a:ext cx="4557081" cy="369332"/>
          </a:xfrm>
          <a:prstGeom prst="rect">
            <a:avLst/>
          </a:prstGeom>
          <a:noFill/>
        </p:spPr>
        <p:txBody>
          <a:bodyPr wrap="none" rtlCol="0">
            <a:spAutoFit/>
          </a:bodyPr>
          <a:lstStyle/>
          <a:p>
            <a:pPr algn="ctr"/>
            <a:r>
              <a:rPr lang="en-US" b="1" dirty="0"/>
              <a:t>Feedback controller with Water-Tank system</a:t>
            </a:r>
          </a:p>
        </p:txBody>
      </p:sp>
      <p:sp>
        <p:nvSpPr>
          <p:cNvPr id="11" name="TextBox 10">
            <a:extLst>
              <a:ext uri="{FF2B5EF4-FFF2-40B4-BE49-F238E27FC236}">
                <a16:creationId xmlns:a16="http://schemas.microsoft.com/office/drawing/2014/main" id="{7B915600-7F04-E7D9-B7B1-36AA7D7ACC7A}"/>
              </a:ext>
            </a:extLst>
          </p:cNvPr>
          <p:cNvSpPr txBox="1"/>
          <p:nvPr/>
        </p:nvSpPr>
        <p:spPr>
          <a:xfrm>
            <a:off x="1942098" y="2792055"/>
            <a:ext cx="3112390" cy="369332"/>
          </a:xfrm>
          <a:prstGeom prst="rect">
            <a:avLst/>
          </a:prstGeom>
          <a:noFill/>
        </p:spPr>
        <p:txBody>
          <a:bodyPr wrap="none" rtlCol="0">
            <a:spAutoFit/>
          </a:bodyPr>
          <a:lstStyle/>
          <a:p>
            <a:pPr algn="ctr"/>
            <a:r>
              <a:rPr lang="en-US" b="1" dirty="0"/>
              <a:t>RL agent acting as PI </a:t>
            </a:r>
            <a:r>
              <a:rPr lang="en-US" b="1" dirty="0" err="1"/>
              <a:t>Contoller</a:t>
            </a:r>
            <a:endParaRPr lang="en-US" b="1" dirty="0"/>
          </a:p>
        </p:txBody>
      </p:sp>
      <p:pic>
        <p:nvPicPr>
          <p:cNvPr id="3074" name="Picture 2">
            <a:extLst>
              <a:ext uri="{FF2B5EF4-FFF2-40B4-BE49-F238E27FC236}">
                <a16:creationId xmlns:a16="http://schemas.microsoft.com/office/drawing/2014/main" id="{D6D1F760-9B50-A72C-1C68-35FACE5B3F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193" y="3298601"/>
            <a:ext cx="6144200" cy="32419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gure contains an axes object. The axes object with title Step Response contains 2 objects of type line. These objects represent Control System Tuner, RL.">
            <a:extLst>
              <a:ext uri="{FF2B5EF4-FFF2-40B4-BE49-F238E27FC236}">
                <a16:creationId xmlns:a16="http://schemas.microsoft.com/office/drawing/2014/main" id="{089F7F0F-96CB-DEA7-FB72-B9E00B551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066" y="1263574"/>
            <a:ext cx="4877468" cy="365600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1">
            <a:extLst>
              <a:ext uri="{FF2B5EF4-FFF2-40B4-BE49-F238E27FC236}">
                <a16:creationId xmlns:a16="http://schemas.microsoft.com/office/drawing/2014/main" id="{6A7D5793-A0C8-3119-F5B8-B346F49DE451}"/>
              </a:ext>
            </a:extLst>
          </p:cNvPr>
          <p:cNvSpPr>
            <a:spLocks noGrp="1"/>
          </p:cNvSpPr>
          <p:nvPr>
            <p:ph type="sldNum" sz="quarter" idx="12"/>
          </p:nvPr>
        </p:nvSpPr>
        <p:spPr>
          <a:xfrm>
            <a:off x="9448800" y="6492875"/>
            <a:ext cx="2743200" cy="365125"/>
          </a:xfrm>
        </p:spPr>
        <p:txBody>
          <a:bodyPr/>
          <a:lstStyle/>
          <a:p>
            <a:r>
              <a:rPr lang="en-US" sz="1800" b="1" dirty="0">
                <a:solidFill>
                  <a:schemeClr val="tx1"/>
                </a:solidFill>
              </a:rPr>
              <a:t>18</a:t>
            </a:r>
          </a:p>
        </p:txBody>
      </p:sp>
    </p:spTree>
    <p:extLst>
      <p:ext uri="{BB962C8B-B14F-4D97-AF65-F5344CB8AC3E}">
        <p14:creationId xmlns:p14="http://schemas.microsoft.com/office/powerpoint/2010/main" val="1905057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C27DF5-8E6C-86EF-547F-8F06C08C7132}"/>
              </a:ext>
            </a:extLst>
          </p:cNvPr>
          <p:cNvSpPr txBox="1"/>
          <p:nvPr/>
        </p:nvSpPr>
        <p:spPr>
          <a:xfrm>
            <a:off x="0" y="29121"/>
            <a:ext cx="6638099" cy="400110"/>
          </a:xfrm>
          <a:prstGeom prst="rect">
            <a:avLst/>
          </a:prstGeom>
          <a:noFill/>
        </p:spPr>
        <p:txBody>
          <a:bodyPr wrap="none" rtlCol="0">
            <a:spAutoFit/>
          </a:bodyPr>
          <a:lstStyle/>
          <a:p>
            <a:r>
              <a:rPr lang="en-US" sz="2000" b="1" dirty="0"/>
              <a:t>Artificial Intelligence, Machine Learning and Deep Learning</a:t>
            </a:r>
          </a:p>
        </p:txBody>
      </p:sp>
      <p:sp>
        <p:nvSpPr>
          <p:cNvPr id="34" name="Slide Number Placeholder 1">
            <a:extLst>
              <a:ext uri="{FF2B5EF4-FFF2-40B4-BE49-F238E27FC236}">
                <a16:creationId xmlns:a16="http://schemas.microsoft.com/office/drawing/2014/main" id="{471DC16A-F28E-311A-6205-9F6C46E0205A}"/>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1</a:t>
            </a:r>
          </a:p>
        </p:txBody>
      </p:sp>
      <p:sp>
        <p:nvSpPr>
          <p:cNvPr id="35" name="Oval 34">
            <a:extLst>
              <a:ext uri="{FF2B5EF4-FFF2-40B4-BE49-F238E27FC236}">
                <a16:creationId xmlns:a16="http://schemas.microsoft.com/office/drawing/2014/main" id="{E3CE4390-3992-CB9C-130A-895A7F8FB547}"/>
              </a:ext>
            </a:extLst>
          </p:cNvPr>
          <p:cNvSpPr/>
          <p:nvPr/>
        </p:nvSpPr>
        <p:spPr>
          <a:xfrm>
            <a:off x="3197916" y="914400"/>
            <a:ext cx="5029200" cy="50292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D8CDD183-BF1E-84B4-9949-137902F9ED12}"/>
              </a:ext>
            </a:extLst>
          </p:cNvPr>
          <p:cNvSpPr/>
          <p:nvPr/>
        </p:nvSpPr>
        <p:spPr>
          <a:xfrm>
            <a:off x="3881981" y="2286000"/>
            <a:ext cx="3657600" cy="365760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D4FD281-0BF3-EFAC-F9E0-60D0D309DF01}"/>
              </a:ext>
            </a:extLst>
          </p:cNvPr>
          <p:cNvSpPr/>
          <p:nvPr/>
        </p:nvSpPr>
        <p:spPr>
          <a:xfrm>
            <a:off x="4567781" y="3650324"/>
            <a:ext cx="2286000" cy="2286000"/>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7B2F987-3328-55B8-1749-16A7925D8AA1}"/>
              </a:ext>
            </a:extLst>
          </p:cNvPr>
          <p:cNvSpPr txBox="1"/>
          <p:nvPr/>
        </p:nvSpPr>
        <p:spPr>
          <a:xfrm>
            <a:off x="4646172" y="1246257"/>
            <a:ext cx="2129217" cy="707886"/>
          </a:xfrm>
          <a:prstGeom prst="rect">
            <a:avLst/>
          </a:prstGeom>
          <a:noFill/>
        </p:spPr>
        <p:txBody>
          <a:bodyPr wrap="square" rtlCol="0">
            <a:spAutoFit/>
          </a:bodyPr>
          <a:lstStyle/>
          <a:p>
            <a:pPr algn="ctr"/>
            <a:r>
              <a:rPr lang="en-US" sz="2000" b="1" dirty="0"/>
              <a:t>Artificial Intelligence</a:t>
            </a:r>
          </a:p>
        </p:txBody>
      </p:sp>
      <p:sp>
        <p:nvSpPr>
          <p:cNvPr id="56" name="TextBox 55">
            <a:extLst>
              <a:ext uri="{FF2B5EF4-FFF2-40B4-BE49-F238E27FC236}">
                <a16:creationId xmlns:a16="http://schemas.microsoft.com/office/drawing/2014/main" id="{55292E49-8080-C023-82E3-AEF71FCFDC96}"/>
              </a:ext>
            </a:extLst>
          </p:cNvPr>
          <p:cNvSpPr txBox="1"/>
          <p:nvPr/>
        </p:nvSpPr>
        <p:spPr>
          <a:xfrm>
            <a:off x="4646171" y="2706872"/>
            <a:ext cx="2129217" cy="707886"/>
          </a:xfrm>
          <a:prstGeom prst="rect">
            <a:avLst/>
          </a:prstGeom>
          <a:noFill/>
        </p:spPr>
        <p:txBody>
          <a:bodyPr wrap="square" rtlCol="0">
            <a:spAutoFit/>
          </a:bodyPr>
          <a:lstStyle/>
          <a:p>
            <a:pPr algn="ctr"/>
            <a:r>
              <a:rPr lang="en-US" sz="2000" b="1" dirty="0"/>
              <a:t>Machine</a:t>
            </a:r>
          </a:p>
          <a:p>
            <a:pPr algn="ctr"/>
            <a:r>
              <a:rPr lang="en-US" sz="2000" b="1" dirty="0"/>
              <a:t>Learning</a:t>
            </a:r>
          </a:p>
        </p:txBody>
      </p:sp>
      <p:sp>
        <p:nvSpPr>
          <p:cNvPr id="61" name="TextBox 60">
            <a:extLst>
              <a:ext uri="{FF2B5EF4-FFF2-40B4-BE49-F238E27FC236}">
                <a16:creationId xmlns:a16="http://schemas.microsoft.com/office/drawing/2014/main" id="{7D35F35A-3C26-5F57-E51A-C3A7A1921921}"/>
              </a:ext>
            </a:extLst>
          </p:cNvPr>
          <p:cNvSpPr txBox="1"/>
          <p:nvPr/>
        </p:nvSpPr>
        <p:spPr>
          <a:xfrm>
            <a:off x="4646171" y="4439381"/>
            <a:ext cx="2129217" cy="707886"/>
          </a:xfrm>
          <a:prstGeom prst="rect">
            <a:avLst/>
          </a:prstGeom>
          <a:noFill/>
        </p:spPr>
        <p:txBody>
          <a:bodyPr wrap="square" rtlCol="0">
            <a:spAutoFit/>
          </a:bodyPr>
          <a:lstStyle/>
          <a:p>
            <a:pPr algn="ctr"/>
            <a:r>
              <a:rPr lang="en-US" sz="2000" b="1" dirty="0"/>
              <a:t>Deep</a:t>
            </a:r>
          </a:p>
          <a:p>
            <a:pPr algn="ctr"/>
            <a:r>
              <a:rPr lang="en-US" sz="2000" b="1" dirty="0"/>
              <a:t>Learning</a:t>
            </a:r>
          </a:p>
        </p:txBody>
      </p:sp>
    </p:spTree>
    <p:extLst>
      <p:ext uri="{BB962C8B-B14F-4D97-AF65-F5344CB8AC3E}">
        <p14:creationId xmlns:p14="http://schemas.microsoft.com/office/powerpoint/2010/main" val="751945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93FE5C-1370-DD0B-7491-DED31C4E4FDA}"/>
              </a:ext>
            </a:extLst>
          </p:cNvPr>
          <p:cNvSpPr txBox="1"/>
          <p:nvPr/>
        </p:nvSpPr>
        <p:spPr>
          <a:xfrm>
            <a:off x="0" y="0"/>
            <a:ext cx="7028655" cy="400110"/>
          </a:xfrm>
          <a:prstGeom prst="rect">
            <a:avLst/>
          </a:prstGeom>
          <a:noFill/>
        </p:spPr>
        <p:txBody>
          <a:bodyPr wrap="none" rtlCol="0">
            <a:spAutoFit/>
          </a:bodyPr>
          <a:lstStyle/>
          <a:p>
            <a:r>
              <a:rPr lang="en-US" sz="2000" b="1" dirty="0"/>
              <a:t>What are some challenges in training machine learning models ?</a:t>
            </a:r>
          </a:p>
        </p:txBody>
      </p:sp>
      <p:sp>
        <p:nvSpPr>
          <p:cNvPr id="5" name="Slide Number Placeholder 1">
            <a:extLst>
              <a:ext uri="{FF2B5EF4-FFF2-40B4-BE49-F238E27FC236}">
                <a16:creationId xmlns:a16="http://schemas.microsoft.com/office/drawing/2014/main" id="{3016A473-DF8D-C8E8-DA0A-92E3E93E0A69}"/>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19</a:t>
            </a:r>
          </a:p>
        </p:txBody>
      </p:sp>
      <p:sp>
        <p:nvSpPr>
          <p:cNvPr id="6" name="TextBox 5">
            <a:extLst>
              <a:ext uri="{FF2B5EF4-FFF2-40B4-BE49-F238E27FC236}">
                <a16:creationId xmlns:a16="http://schemas.microsoft.com/office/drawing/2014/main" id="{5866083E-BE7F-952B-E484-EE49FF335435}"/>
              </a:ext>
            </a:extLst>
          </p:cNvPr>
          <p:cNvSpPr txBox="1"/>
          <p:nvPr/>
        </p:nvSpPr>
        <p:spPr>
          <a:xfrm>
            <a:off x="559168" y="1166903"/>
            <a:ext cx="2295757" cy="369332"/>
          </a:xfrm>
          <a:prstGeom prst="rect">
            <a:avLst/>
          </a:prstGeom>
          <a:noFill/>
        </p:spPr>
        <p:txBody>
          <a:bodyPr wrap="none" rtlCol="0">
            <a:spAutoFit/>
          </a:bodyPr>
          <a:lstStyle/>
          <a:p>
            <a:r>
              <a:rPr lang="en-US" dirty="0"/>
              <a:t>1. Insufficient quantity</a:t>
            </a:r>
          </a:p>
        </p:txBody>
      </p:sp>
      <p:sp>
        <p:nvSpPr>
          <p:cNvPr id="10" name="TextBox 9">
            <a:extLst>
              <a:ext uri="{FF2B5EF4-FFF2-40B4-BE49-F238E27FC236}">
                <a16:creationId xmlns:a16="http://schemas.microsoft.com/office/drawing/2014/main" id="{5B07299A-4317-C9C7-2D9B-346E245E0BA5}"/>
              </a:ext>
            </a:extLst>
          </p:cNvPr>
          <p:cNvSpPr txBox="1"/>
          <p:nvPr/>
        </p:nvSpPr>
        <p:spPr>
          <a:xfrm>
            <a:off x="3008616" y="467679"/>
            <a:ext cx="6143222" cy="369332"/>
          </a:xfrm>
          <a:prstGeom prst="rect">
            <a:avLst/>
          </a:prstGeom>
          <a:noFill/>
        </p:spPr>
        <p:txBody>
          <a:bodyPr wrap="square">
            <a:spAutoFit/>
          </a:bodyPr>
          <a:lstStyle/>
          <a:p>
            <a:pPr algn="ctr"/>
            <a:r>
              <a:rPr lang="en-US" b="1" dirty="0"/>
              <a:t>Challenges related to data collection</a:t>
            </a:r>
          </a:p>
        </p:txBody>
      </p:sp>
      <p:sp>
        <p:nvSpPr>
          <p:cNvPr id="12" name="TextBox 11">
            <a:extLst>
              <a:ext uri="{FF2B5EF4-FFF2-40B4-BE49-F238E27FC236}">
                <a16:creationId xmlns:a16="http://schemas.microsoft.com/office/drawing/2014/main" id="{D20D33FD-77F4-EC92-CC61-0132BB80A052}"/>
              </a:ext>
            </a:extLst>
          </p:cNvPr>
          <p:cNvSpPr txBox="1"/>
          <p:nvPr/>
        </p:nvSpPr>
        <p:spPr>
          <a:xfrm>
            <a:off x="3260386" y="1167481"/>
            <a:ext cx="2414379" cy="369332"/>
          </a:xfrm>
          <a:prstGeom prst="rect">
            <a:avLst/>
          </a:prstGeom>
          <a:noFill/>
        </p:spPr>
        <p:txBody>
          <a:bodyPr wrap="square">
            <a:spAutoFit/>
          </a:bodyPr>
          <a:lstStyle/>
          <a:p>
            <a:pPr algn="ctr"/>
            <a:r>
              <a:rPr lang="en-US" dirty="0"/>
              <a:t>2. Non representative</a:t>
            </a:r>
          </a:p>
        </p:txBody>
      </p:sp>
      <p:sp>
        <p:nvSpPr>
          <p:cNvPr id="14" name="TextBox 13">
            <a:extLst>
              <a:ext uri="{FF2B5EF4-FFF2-40B4-BE49-F238E27FC236}">
                <a16:creationId xmlns:a16="http://schemas.microsoft.com/office/drawing/2014/main" id="{0472F9F6-EAA4-F36E-C704-02819F7AD6CC}"/>
              </a:ext>
            </a:extLst>
          </p:cNvPr>
          <p:cNvSpPr txBox="1"/>
          <p:nvPr/>
        </p:nvSpPr>
        <p:spPr>
          <a:xfrm>
            <a:off x="6080226" y="1167481"/>
            <a:ext cx="2582545" cy="369332"/>
          </a:xfrm>
          <a:prstGeom prst="rect">
            <a:avLst/>
          </a:prstGeom>
          <a:noFill/>
        </p:spPr>
        <p:txBody>
          <a:bodyPr wrap="square">
            <a:spAutoFit/>
          </a:bodyPr>
          <a:lstStyle/>
          <a:p>
            <a:pPr algn="ctr"/>
            <a:r>
              <a:rPr lang="en-US" dirty="0"/>
              <a:t>3. Poor quality data</a:t>
            </a:r>
          </a:p>
        </p:txBody>
      </p:sp>
      <p:sp>
        <p:nvSpPr>
          <p:cNvPr id="18" name="TextBox 17">
            <a:extLst>
              <a:ext uri="{FF2B5EF4-FFF2-40B4-BE49-F238E27FC236}">
                <a16:creationId xmlns:a16="http://schemas.microsoft.com/office/drawing/2014/main" id="{77A867CC-6CA2-AE1E-E679-4C76BAD979C7}"/>
              </a:ext>
            </a:extLst>
          </p:cNvPr>
          <p:cNvSpPr txBox="1"/>
          <p:nvPr/>
        </p:nvSpPr>
        <p:spPr>
          <a:xfrm>
            <a:off x="9072664" y="1166903"/>
            <a:ext cx="2867965" cy="369332"/>
          </a:xfrm>
          <a:prstGeom prst="rect">
            <a:avLst/>
          </a:prstGeom>
          <a:noFill/>
        </p:spPr>
        <p:txBody>
          <a:bodyPr wrap="square">
            <a:spAutoFit/>
          </a:bodyPr>
          <a:lstStyle/>
          <a:p>
            <a:pPr algn="ctr"/>
            <a:r>
              <a:rPr lang="en-US" dirty="0"/>
              <a:t>4. Irrelevant features (GIGO)</a:t>
            </a:r>
          </a:p>
        </p:txBody>
      </p:sp>
      <p:sp>
        <p:nvSpPr>
          <p:cNvPr id="19" name="TextBox 18">
            <a:extLst>
              <a:ext uri="{FF2B5EF4-FFF2-40B4-BE49-F238E27FC236}">
                <a16:creationId xmlns:a16="http://schemas.microsoft.com/office/drawing/2014/main" id="{4697666A-F06A-8B48-24AC-4521993E5761}"/>
              </a:ext>
            </a:extLst>
          </p:cNvPr>
          <p:cNvSpPr txBox="1"/>
          <p:nvPr/>
        </p:nvSpPr>
        <p:spPr>
          <a:xfrm>
            <a:off x="3024389" y="1851705"/>
            <a:ext cx="6143222" cy="369332"/>
          </a:xfrm>
          <a:prstGeom prst="rect">
            <a:avLst/>
          </a:prstGeom>
          <a:noFill/>
        </p:spPr>
        <p:txBody>
          <a:bodyPr wrap="square">
            <a:spAutoFit/>
          </a:bodyPr>
          <a:lstStyle/>
          <a:p>
            <a:pPr algn="ctr"/>
            <a:r>
              <a:rPr lang="en-US" b="1" dirty="0"/>
              <a:t>Challenges related to training machine learning model</a:t>
            </a:r>
          </a:p>
        </p:txBody>
      </p:sp>
      <p:sp>
        <p:nvSpPr>
          <p:cNvPr id="20" name="TextBox 19">
            <a:extLst>
              <a:ext uri="{FF2B5EF4-FFF2-40B4-BE49-F238E27FC236}">
                <a16:creationId xmlns:a16="http://schemas.microsoft.com/office/drawing/2014/main" id="{FE345E64-3B9A-CCDC-760B-F68BB82A1B93}"/>
              </a:ext>
            </a:extLst>
          </p:cNvPr>
          <p:cNvSpPr txBox="1"/>
          <p:nvPr/>
        </p:nvSpPr>
        <p:spPr>
          <a:xfrm>
            <a:off x="705003" y="2606486"/>
            <a:ext cx="2731069" cy="369332"/>
          </a:xfrm>
          <a:prstGeom prst="rect">
            <a:avLst/>
          </a:prstGeom>
          <a:noFill/>
        </p:spPr>
        <p:txBody>
          <a:bodyPr wrap="none" rtlCol="0">
            <a:spAutoFit/>
          </a:bodyPr>
          <a:lstStyle/>
          <a:p>
            <a:r>
              <a:rPr lang="en-US" dirty="0"/>
              <a:t>Overfitting on training data</a:t>
            </a:r>
          </a:p>
        </p:txBody>
      </p:sp>
      <p:sp>
        <p:nvSpPr>
          <p:cNvPr id="21" name="TextBox 20">
            <a:extLst>
              <a:ext uri="{FF2B5EF4-FFF2-40B4-BE49-F238E27FC236}">
                <a16:creationId xmlns:a16="http://schemas.microsoft.com/office/drawing/2014/main" id="{96C43995-A62C-02D7-C5E4-C45404FF99CC}"/>
              </a:ext>
            </a:extLst>
          </p:cNvPr>
          <p:cNvSpPr txBox="1"/>
          <p:nvPr/>
        </p:nvSpPr>
        <p:spPr>
          <a:xfrm>
            <a:off x="4662019" y="2595550"/>
            <a:ext cx="2867965" cy="369332"/>
          </a:xfrm>
          <a:prstGeom prst="rect">
            <a:avLst/>
          </a:prstGeom>
          <a:noFill/>
        </p:spPr>
        <p:txBody>
          <a:bodyPr wrap="none" rtlCol="0">
            <a:spAutoFit/>
          </a:bodyPr>
          <a:lstStyle/>
          <a:p>
            <a:r>
              <a:rPr lang="en-US" dirty="0"/>
              <a:t>Underfitting on training data</a:t>
            </a:r>
          </a:p>
        </p:txBody>
      </p:sp>
      <p:sp>
        <p:nvSpPr>
          <p:cNvPr id="23" name="TextBox 22">
            <a:extLst>
              <a:ext uri="{FF2B5EF4-FFF2-40B4-BE49-F238E27FC236}">
                <a16:creationId xmlns:a16="http://schemas.microsoft.com/office/drawing/2014/main" id="{A376980E-DFE1-02E6-3EB3-910FF49B757B}"/>
              </a:ext>
            </a:extLst>
          </p:cNvPr>
          <p:cNvSpPr txBox="1"/>
          <p:nvPr/>
        </p:nvSpPr>
        <p:spPr>
          <a:xfrm>
            <a:off x="9189060" y="2606486"/>
            <a:ext cx="2258503" cy="369332"/>
          </a:xfrm>
          <a:prstGeom prst="rect">
            <a:avLst/>
          </a:prstGeom>
          <a:noFill/>
        </p:spPr>
        <p:txBody>
          <a:bodyPr wrap="none" rtlCol="0">
            <a:spAutoFit/>
          </a:bodyPr>
          <a:lstStyle/>
          <a:p>
            <a:r>
              <a:rPr lang="en-US" dirty="0"/>
              <a:t>Bias Variance Tradeoff</a:t>
            </a:r>
          </a:p>
        </p:txBody>
      </p:sp>
      <p:pic>
        <p:nvPicPr>
          <p:cNvPr id="24" name="Picture 23">
            <a:extLst>
              <a:ext uri="{FF2B5EF4-FFF2-40B4-BE49-F238E27FC236}">
                <a16:creationId xmlns:a16="http://schemas.microsoft.com/office/drawing/2014/main" id="{E58AEE03-157D-DB18-3294-1E9442979249}"/>
              </a:ext>
            </a:extLst>
          </p:cNvPr>
          <p:cNvPicPr>
            <a:picLocks noChangeAspect="1"/>
          </p:cNvPicPr>
          <p:nvPr/>
        </p:nvPicPr>
        <p:blipFill>
          <a:blip r:embed="rId3"/>
          <a:stretch>
            <a:fillRect/>
          </a:stretch>
        </p:blipFill>
        <p:spPr>
          <a:xfrm>
            <a:off x="356038" y="3042270"/>
            <a:ext cx="3429000" cy="3429000"/>
          </a:xfrm>
          <a:prstGeom prst="rect">
            <a:avLst/>
          </a:prstGeom>
        </p:spPr>
      </p:pic>
      <p:pic>
        <p:nvPicPr>
          <p:cNvPr id="25" name="Picture 24">
            <a:extLst>
              <a:ext uri="{FF2B5EF4-FFF2-40B4-BE49-F238E27FC236}">
                <a16:creationId xmlns:a16="http://schemas.microsoft.com/office/drawing/2014/main" id="{5EF2BA18-1C99-F931-D771-99CAAE241C71}"/>
              </a:ext>
            </a:extLst>
          </p:cNvPr>
          <p:cNvPicPr>
            <a:picLocks noChangeAspect="1"/>
          </p:cNvPicPr>
          <p:nvPr/>
        </p:nvPicPr>
        <p:blipFill>
          <a:blip r:embed="rId4"/>
          <a:stretch>
            <a:fillRect/>
          </a:stretch>
        </p:blipFill>
        <p:spPr>
          <a:xfrm>
            <a:off x="4400698" y="3023195"/>
            <a:ext cx="3390605" cy="3390605"/>
          </a:xfrm>
          <a:prstGeom prst="rect">
            <a:avLst/>
          </a:prstGeom>
        </p:spPr>
      </p:pic>
      <p:pic>
        <p:nvPicPr>
          <p:cNvPr id="26" name="Picture 25">
            <a:extLst>
              <a:ext uri="{FF2B5EF4-FFF2-40B4-BE49-F238E27FC236}">
                <a16:creationId xmlns:a16="http://schemas.microsoft.com/office/drawing/2014/main" id="{FAD80F15-0D1B-F744-EA81-F6DD5A27F0D5}"/>
              </a:ext>
            </a:extLst>
          </p:cNvPr>
          <p:cNvPicPr>
            <a:picLocks noChangeAspect="1"/>
          </p:cNvPicPr>
          <p:nvPr/>
        </p:nvPicPr>
        <p:blipFill>
          <a:blip r:embed="rId5"/>
          <a:stretch>
            <a:fillRect/>
          </a:stretch>
        </p:blipFill>
        <p:spPr>
          <a:xfrm>
            <a:off x="8406963" y="3140552"/>
            <a:ext cx="3308902" cy="3303097"/>
          </a:xfrm>
          <a:prstGeom prst="rect">
            <a:avLst/>
          </a:prstGeom>
        </p:spPr>
      </p:pic>
      <p:sp>
        <p:nvSpPr>
          <p:cNvPr id="28" name="TextBox 27">
            <a:extLst>
              <a:ext uri="{FF2B5EF4-FFF2-40B4-BE49-F238E27FC236}">
                <a16:creationId xmlns:a16="http://schemas.microsoft.com/office/drawing/2014/main" id="{5281036D-6066-B3D6-DD0E-39828139FD4E}"/>
              </a:ext>
            </a:extLst>
          </p:cNvPr>
          <p:cNvSpPr txBox="1"/>
          <p:nvPr/>
        </p:nvSpPr>
        <p:spPr>
          <a:xfrm>
            <a:off x="33666" y="6481878"/>
            <a:ext cx="6143296" cy="369332"/>
          </a:xfrm>
          <a:prstGeom prst="rect">
            <a:avLst/>
          </a:prstGeom>
          <a:noFill/>
        </p:spPr>
        <p:txBody>
          <a:bodyPr wrap="square">
            <a:spAutoFit/>
          </a:bodyPr>
          <a:lstStyle/>
          <a:p>
            <a:r>
              <a:rPr lang="en-US" sz="1200" dirty="0">
                <a:effectLst/>
              </a:rPr>
              <a:t>1. </a:t>
            </a:r>
            <a:r>
              <a:rPr lang="en-US" sz="1200" dirty="0" err="1">
                <a:effectLst/>
              </a:rPr>
              <a:t>Tibshirani</a:t>
            </a:r>
            <a:r>
              <a:rPr lang="en-US" sz="1200" dirty="0">
                <a:effectLst/>
              </a:rPr>
              <a:t>, S. &amp; Friedman, H. Valerie and Patrick Hastie. 764</a:t>
            </a:r>
            <a:r>
              <a:rPr lang="en-US" dirty="0">
                <a:effectLst/>
              </a:rPr>
              <a:t>.</a:t>
            </a:r>
          </a:p>
        </p:txBody>
      </p:sp>
    </p:spTree>
    <p:extLst>
      <p:ext uri="{BB962C8B-B14F-4D97-AF65-F5344CB8AC3E}">
        <p14:creationId xmlns:p14="http://schemas.microsoft.com/office/powerpoint/2010/main" val="144730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4" grpId="0"/>
      <p:bldP spid="18" grpId="0"/>
      <p:bldP spid="19" grpId="0"/>
      <p:bldP spid="20" grpId="0"/>
      <p:bldP spid="21"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ecision 6">
            <a:extLst>
              <a:ext uri="{FF2B5EF4-FFF2-40B4-BE49-F238E27FC236}">
                <a16:creationId xmlns:a16="http://schemas.microsoft.com/office/drawing/2014/main" id="{A92ABB4E-E325-40BA-88DC-3C3C89E52BC6}"/>
              </a:ext>
            </a:extLst>
          </p:cNvPr>
          <p:cNvSpPr/>
          <p:nvPr/>
        </p:nvSpPr>
        <p:spPr>
          <a:xfrm>
            <a:off x="973211" y="1203337"/>
            <a:ext cx="1889580" cy="1222023"/>
          </a:xfrm>
          <a:prstGeom prst="flowChartDecision">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Data </a:t>
            </a:r>
          </a:p>
          <a:p>
            <a:pPr algn="ctr"/>
            <a:r>
              <a:rPr lang="en-US" sz="1400" b="1" dirty="0">
                <a:solidFill>
                  <a:schemeClr val="tx1"/>
                </a:solidFill>
              </a:rPr>
              <a:t>Available?</a:t>
            </a:r>
          </a:p>
        </p:txBody>
      </p:sp>
      <p:cxnSp>
        <p:nvCxnSpPr>
          <p:cNvPr id="13" name="Straight Connector 12">
            <a:extLst>
              <a:ext uri="{FF2B5EF4-FFF2-40B4-BE49-F238E27FC236}">
                <a16:creationId xmlns:a16="http://schemas.microsoft.com/office/drawing/2014/main" id="{656A6B6E-FF45-00AC-0A4C-92CE9353B45A}"/>
              </a:ext>
            </a:extLst>
          </p:cNvPr>
          <p:cNvCxnSpPr>
            <a:cxnSpLocks/>
            <a:stCxn id="66" idx="3"/>
          </p:cNvCxnSpPr>
          <p:nvPr/>
        </p:nvCxnSpPr>
        <p:spPr>
          <a:xfrm>
            <a:off x="3684300" y="5642321"/>
            <a:ext cx="797386"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C30CE7DB-266D-BB25-06FD-B1E9F3B7B2B5}"/>
              </a:ext>
            </a:extLst>
          </p:cNvPr>
          <p:cNvCxnSpPr>
            <a:cxnSpLocks/>
            <a:endCxn id="69" idx="0"/>
          </p:cNvCxnSpPr>
          <p:nvPr/>
        </p:nvCxnSpPr>
        <p:spPr>
          <a:xfrm>
            <a:off x="4481686" y="2415424"/>
            <a:ext cx="2" cy="825816"/>
          </a:xfrm>
          <a:prstGeom prst="line">
            <a:avLst/>
          </a:prstGeom>
          <a:ln w="31750"/>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CB782B17-B276-7D92-5620-F582D3E6B08F}"/>
              </a:ext>
            </a:extLst>
          </p:cNvPr>
          <p:cNvCxnSpPr>
            <a:cxnSpLocks/>
            <a:endCxn id="79" idx="3"/>
          </p:cNvCxnSpPr>
          <p:nvPr/>
        </p:nvCxnSpPr>
        <p:spPr>
          <a:xfrm flipH="1">
            <a:off x="1917999" y="2435950"/>
            <a:ext cx="2" cy="394608"/>
          </a:xfrm>
          <a:prstGeom prst="line">
            <a:avLst/>
          </a:prstGeom>
          <a:ln w="31750"/>
        </p:spPr>
        <p:style>
          <a:lnRef idx="3">
            <a:schemeClr val="dk1"/>
          </a:lnRef>
          <a:fillRef idx="0">
            <a:schemeClr val="dk1"/>
          </a:fillRef>
          <a:effectRef idx="2">
            <a:schemeClr val="dk1"/>
          </a:effectRef>
          <a:fontRef idx="minor">
            <a:schemeClr val="tx1"/>
          </a:fontRef>
        </p:style>
      </p:cxnSp>
      <p:sp>
        <p:nvSpPr>
          <p:cNvPr id="38" name="Triangle 37">
            <a:extLst>
              <a:ext uri="{FF2B5EF4-FFF2-40B4-BE49-F238E27FC236}">
                <a16:creationId xmlns:a16="http://schemas.microsoft.com/office/drawing/2014/main" id="{9C9296A3-CCA5-5114-AF63-266BEAD5358D}"/>
              </a:ext>
            </a:extLst>
          </p:cNvPr>
          <p:cNvSpPr/>
          <p:nvPr/>
        </p:nvSpPr>
        <p:spPr>
          <a:xfrm rot="10800000">
            <a:off x="4363153" y="3073771"/>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856BEE67-A59A-43CC-D56E-CB343316C39A}"/>
              </a:ext>
            </a:extLst>
          </p:cNvPr>
          <p:cNvCxnSpPr>
            <a:cxnSpLocks/>
            <a:stCxn id="69" idx="2"/>
          </p:cNvCxnSpPr>
          <p:nvPr/>
        </p:nvCxnSpPr>
        <p:spPr>
          <a:xfrm>
            <a:off x="4481688" y="3919723"/>
            <a:ext cx="0" cy="1722597"/>
          </a:xfrm>
          <a:prstGeom prst="line">
            <a:avLst/>
          </a:prstGeom>
          <a:ln w="31750"/>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1AF071A3-DA22-74B0-3B43-3419ADA826A8}"/>
              </a:ext>
            </a:extLst>
          </p:cNvPr>
          <p:cNvCxnSpPr>
            <a:cxnSpLocks/>
          </p:cNvCxnSpPr>
          <p:nvPr/>
        </p:nvCxnSpPr>
        <p:spPr>
          <a:xfrm>
            <a:off x="3336333" y="2415424"/>
            <a:ext cx="1145353" cy="0"/>
          </a:xfrm>
          <a:prstGeom prst="line">
            <a:avLst/>
          </a:prstGeom>
          <a:ln w="31750"/>
        </p:spPr>
        <p:style>
          <a:lnRef idx="3">
            <a:schemeClr val="dk1"/>
          </a:lnRef>
          <a:fillRef idx="0">
            <a:schemeClr val="dk1"/>
          </a:fillRef>
          <a:effectRef idx="2">
            <a:schemeClr val="dk1"/>
          </a:effectRef>
          <a:fontRef idx="minor">
            <a:schemeClr val="tx1"/>
          </a:fontRef>
        </p:style>
      </p:cxnSp>
      <p:sp>
        <p:nvSpPr>
          <p:cNvPr id="62" name="Rectangle 61">
            <a:extLst>
              <a:ext uri="{FF2B5EF4-FFF2-40B4-BE49-F238E27FC236}">
                <a16:creationId xmlns:a16="http://schemas.microsoft.com/office/drawing/2014/main" id="{28EA7A5B-62C0-EE52-F79A-757BD77B17D3}"/>
              </a:ext>
            </a:extLst>
          </p:cNvPr>
          <p:cNvSpPr/>
          <p:nvPr/>
        </p:nvSpPr>
        <p:spPr>
          <a:xfrm>
            <a:off x="151698" y="2996887"/>
            <a:ext cx="3532605" cy="1466495"/>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 Understand the data</a:t>
            </a:r>
          </a:p>
          <a:p>
            <a:pPr marL="342900" indent="-342900" algn="just">
              <a:buFont typeface="Arial" panose="020B0604020202020204" pitchFamily="34" charset="0"/>
              <a:buChar char="•"/>
            </a:pPr>
            <a:r>
              <a:rPr lang="en-US" sz="1400" dirty="0">
                <a:solidFill>
                  <a:schemeClr val="tx1"/>
                </a:solidFill>
              </a:rPr>
              <a:t>What are the different data types ?</a:t>
            </a:r>
          </a:p>
          <a:p>
            <a:pPr marL="342900" indent="-342900" algn="just">
              <a:buFont typeface="Arial" panose="020B0604020202020204" pitchFamily="34" charset="0"/>
              <a:buChar char="•"/>
            </a:pPr>
            <a:r>
              <a:rPr lang="en-US" sz="1400" dirty="0">
                <a:solidFill>
                  <a:schemeClr val="tx1"/>
                </a:solidFill>
              </a:rPr>
              <a:t>Number of data points ? </a:t>
            </a:r>
          </a:p>
          <a:p>
            <a:pPr marL="342900" indent="-342900" algn="just">
              <a:buFont typeface="Arial" panose="020B0604020202020204" pitchFamily="34" charset="0"/>
              <a:buChar char="•"/>
            </a:pPr>
            <a:r>
              <a:rPr lang="en-US" sz="1400" dirty="0">
                <a:solidFill>
                  <a:schemeClr val="tx1"/>
                </a:solidFill>
              </a:rPr>
              <a:t>Are there any missing data ?</a:t>
            </a:r>
          </a:p>
          <a:p>
            <a:pPr marL="342900" indent="-342900" algn="just">
              <a:buFont typeface="Arial" panose="020B0604020202020204" pitchFamily="34" charset="0"/>
              <a:buChar char="•"/>
            </a:pPr>
            <a:r>
              <a:rPr lang="en-US" sz="1400" dirty="0">
                <a:solidFill>
                  <a:schemeClr val="tx1"/>
                </a:solidFill>
              </a:rPr>
              <a:t>What is the distribution of your features and labels ?</a:t>
            </a:r>
          </a:p>
        </p:txBody>
      </p:sp>
      <p:sp>
        <p:nvSpPr>
          <p:cNvPr id="63" name="Data 62">
            <a:extLst>
              <a:ext uri="{FF2B5EF4-FFF2-40B4-BE49-F238E27FC236}">
                <a16:creationId xmlns:a16="http://schemas.microsoft.com/office/drawing/2014/main" id="{C6DEBC00-2485-1BDB-0E10-CB3297229585}"/>
              </a:ext>
            </a:extLst>
          </p:cNvPr>
          <p:cNvSpPr/>
          <p:nvPr/>
        </p:nvSpPr>
        <p:spPr>
          <a:xfrm>
            <a:off x="3247558" y="546187"/>
            <a:ext cx="2129153" cy="760582"/>
          </a:xfrm>
          <a:prstGeom prst="flowChartInputOutput">
            <a:avLst/>
          </a:prstGeom>
          <a:solidFill>
            <a:schemeClr val="accent4">
              <a:lumMod val="40000"/>
              <a:lumOff val="6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Preprocessed Dataset from 2</a:t>
            </a:r>
          </a:p>
        </p:txBody>
      </p:sp>
      <p:sp>
        <p:nvSpPr>
          <p:cNvPr id="64" name="Terminator 63">
            <a:extLst>
              <a:ext uri="{FF2B5EF4-FFF2-40B4-BE49-F238E27FC236}">
                <a16:creationId xmlns:a16="http://schemas.microsoft.com/office/drawing/2014/main" id="{281F55A2-DD7E-73D2-181E-E377C3FBC14F}"/>
              </a:ext>
            </a:extLst>
          </p:cNvPr>
          <p:cNvSpPr/>
          <p:nvPr/>
        </p:nvSpPr>
        <p:spPr>
          <a:xfrm>
            <a:off x="870863" y="76878"/>
            <a:ext cx="2090021" cy="738015"/>
          </a:xfrm>
          <a:prstGeom prst="flowChartTerminator">
            <a:avLst/>
          </a:prstGeom>
          <a:solidFill>
            <a:schemeClr val="accent6">
              <a:lumMod val="40000"/>
              <a:lumOff val="6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 Identify the problem you want to solve </a:t>
            </a:r>
          </a:p>
        </p:txBody>
      </p:sp>
      <p:sp>
        <p:nvSpPr>
          <p:cNvPr id="66" name="Rectangle 65">
            <a:extLst>
              <a:ext uri="{FF2B5EF4-FFF2-40B4-BE49-F238E27FC236}">
                <a16:creationId xmlns:a16="http://schemas.microsoft.com/office/drawing/2014/main" id="{BE2A1CB0-40ED-2772-D0EE-3566F608D271}"/>
              </a:ext>
            </a:extLst>
          </p:cNvPr>
          <p:cNvSpPr/>
          <p:nvPr/>
        </p:nvSpPr>
        <p:spPr>
          <a:xfrm>
            <a:off x="151697" y="4835872"/>
            <a:ext cx="3532603" cy="1612897"/>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 Create a data pipeline</a:t>
            </a:r>
          </a:p>
          <a:p>
            <a:pPr marL="342900" indent="-342900" algn="just">
              <a:buFont typeface="Arial" panose="020B0604020202020204" pitchFamily="34" charset="0"/>
              <a:buChar char="•"/>
            </a:pPr>
            <a:r>
              <a:rPr lang="en-US" sz="1400" dirty="0">
                <a:solidFill>
                  <a:schemeClr val="tx1"/>
                </a:solidFill>
              </a:rPr>
              <a:t>Write scripts that can automate the process of extracting data</a:t>
            </a:r>
          </a:p>
          <a:p>
            <a:pPr marL="342900" indent="-342900" algn="just">
              <a:buFont typeface="Arial" panose="020B0604020202020204" pitchFamily="34" charset="0"/>
              <a:buChar char="•"/>
            </a:pPr>
            <a:r>
              <a:rPr lang="en-US" sz="1400" dirty="0">
                <a:solidFill>
                  <a:schemeClr val="tx1"/>
                </a:solidFill>
              </a:rPr>
              <a:t>If categorical variables are present use a proper encoding scheme.</a:t>
            </a:r>
          </a:p>
          <a:p>
            <a:pPr marL="342900" indent="-342900" algn="just">
              <a:buFont typeface="Arial" panose="020B0604020202020204" pitchFamily="34" charset="0"/>
              <a:buChar char="•"/>
            </a:pPr>
            <a:r>
              <a:rPr lang="en-US" sz="1400" dirty="0">
                <a:solidFill>
                  <a:schemeClr val="tx1"/>
                </a:solidFill>
              </a:rPr>
              <a:t>Standardize the data.</a:t>
            </a:r>
          </a:p>
        </p:txBody>
      </p:sp>
      <p:sp>
        <p:nvSpPr>
          <p:cNvPr id="67" name="Rectangle 66">
            <a:extLst>
              <a:ext uri="{FF2B5EF4-FFF2-40B4-BE49-F238E27FC236}">
                <a16:creationId xmlns:a16="http://schemas.microsoft.com/office/drawing/2014/main" id="{39552A92-C440-FE75-8A13-F0E8537560DE}"/>
              </a:ext>
            </a:extLst>
          </p:cNvPr>
          <p:cNvSpPr/>
          <p:nvPr/>
        </p:nvSpPr>
        <p:spPr>
          <a:xfrm>
            <a:off x="6371266" y="129588"/>
            <a:ext cx="3532605" cy="901355"/>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 Select a learning algorithm</a:t>
            </a:r>
            <a:r>
              <a:rPr lang="en-US" sz="1400" dirty="0">
                <a:solidFill>
                  <a:schemeClr val="tx1"/>
                </a:solidFill>
              </a:rPr>
              <a:t> </a:t>
            </a:r>
          </a:p>
          <a:p>
            <a:pPr marL="285750" indent="-285750" algn="just">
              <a:buFont typeface="Arial" panose="020B0604020202020204" pitchFamily="34" charset="0"/>
              <a:buChar char="•"/>
            </a:pPr>
            <a:r>
              <a:rPr lang="en-US" sz="1400" dirty="0">
                <a:solidFill>
                  <a:schemeClr val="tx1"/>
                </a:solidFill>
              </a:rPr>
              <a:t>Based on type of problem, amount of data available and interpretability</a:t>
            </a:r>
          </a:p>
          <a:p>
            <a:pPr marL="285750" indent="-285750" algn="just">
              <a:buFont typeface="Arial" panose="020B0604020202020204" pitchFamily="34" charset="0"/>
              <a:buChar char="•"/>
            </a:pPr>
            <a:r>
              <a:rPr lang="en-US" sz="1400" dirty="0">
                <a:solidFill>
                  <a:schemeClr val="tx1"/>
                </a:solidFill>
              </a:rPr>
              <a:t>Try a combination of different models</a:t>
            </a:r>
          </a:p>
        </p:txBody>
      </p:sp>
      <p:sp>
        <p:nvSpPr>
          <p:cNvPr id="68" name="Rectangle 67">
            <a:extLst>
              <a:ext uri="{FF2B5EF4-FFF2-40B4-BE49-F238E27FC236}">
                <a16:creationId xmlns:a16="http://schemas.microsoft.com/office/drawing/2014/main" id="{FC371687-9E20-A556-40C4-A685995E510D}"/>
              </a:ext>
            </a:extLst>
          </p:cNvPr>
          <p:cNvSpPr/>
          <p:nvPr/>
        </p:nvSpPr>
        <p:spPr>
          <a:xfrm>
            <a:off x="6373207" y="1557931"/>
            <a:ext cx="3543961" cy="455810"/>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 Train model on train set</a:t>
            </a:r>
          </a:p>
        </p:txBody>
      </p:sp>
      <p:sp>
        <p:nvSpPr>
          <p:cNvPr id="69" name="Rectangle 68">
            <a:extLst>
              <a:ext uri="{FF2B5EF4-FFF2-40B4-BE49-F238E27FC236}">
                <a16:creationId xmlns:a16="http://schemas.microsoft.com/office/drawing/2014/main" id="{5F612CA7-DB15-07C9-8B78-09B21B1C2C52}"/>
              </a:ext>
            </a:extLst>
          </p:cNvPr>
          <p:cNvSpPr/>
          <p:nvPr/>
        </p:nvSpPr>
        <p:spPr>
          <a:xfrm>
            <a:off x="3778003" y="3241240"/>
            <a:ext cx="1407369" cy="678483"/>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Generate data</a:t>
            </a:r>
          </a:p>
        </p:txBody>
      </p:sp>
      <p:sp>
        <p:nvSpPr>
          <p:cNvPr id="79" name="Triangle 78">
            <a:extLst>
              <a:ext uri="{FF2B5EF4-FFF2-40B4-BE49-F238E27FC236}">
                <a16:creationId xmlns:a16="http://schemas.microsoft.com/office/drawing/2014/main" id="{F52208F0-045F-D86E-CC9B-C920DCACA1CA}"/>
              </a:ext>
            </a:extLst>
          </p:cNvPr>
          <p:cNvSpPr/>
          <p:nvPr/>
        </p:nvSpPr>
        <p:spPr>
          <a:xfrm rot="10800000">
            <a:off x="1799466" y="2830558"/>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568EDB38-3DA5-A20F-6D4F-4963199595F6}"/>
              </a:ext>
            </a:extLst>
          </p:cNvPr>
          <p:cNvCxnSpPr>
            <a:cxnSpLocks/>
          </p:cNvCxnSpPr>
          <p:nvPr/>
        </p:nvCxnSpPr>
        <p:spPr>
          <a:xfrm>
            <a:off x="1918000" y="4489378"/>
            <a:ext cx="0" cy="229378"/>
          </a:xfrm>
          <a:prstGeom prst="line">
            <a:avLst/>
          </a:prstGeom>
          <a:ln w="31750"/>
        </p:spPr>
        <p:style>
          <a:lnRef idx="3">
            <a:schemeClr val="dk1"/>
          </a:lnRef>
          <a:fillRef idx="0">
            <a:schemeClr val="dk1"/>
          </a:fillRef>
          <a:effectRef idx="2">
            <a:schemeClr val="dk1"/>
          </a:effectRef>
          <a:fontRef idx="minor">
            <a:schemeClr val="tx1"/>
          </a:fontRef>
        </p:style>
      </p:cxnSp>
      <p:sp>
        <p:nvSpPr>
          <p:cNvPr id="86" name="Triangle 85">
            <a:extLst>
              <a:ext uri="{FF2B5EF4-FFF2-40B4-BE49-F238E27FC236}">
                <a16:creationId xmlns:a16="http://schemas.microsoft.com/office/drawing/2014/main" id="{FFF0DBCF-D224-65E5-9588-3DB6BC1BB497}"/>
              </a:ext>
            </a:extLst>
          </p:cNvPr>
          <p:cNvSpPr/>
          <p:nvPr/>
        </p:nvSpPr>
        <p:spPr>
          <a:xfrm rot="10800000">
            <a:off x="1799467" y="4698294"/>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riangle 87">
            <a:extLst>
              <a:ext uri="{FF2B5EF4-FFF2-40B4-BE49-F238E27FC236}">
                <a16:creationId xmlns:a16="http://schemas.microsoft.com/office/drawing/2014/main" id="{BA0D4493-EC5E-5DC4-B98D-D97E319EFD5C}"/>
              </a:ext>
            </a:extLst>
          </p:cNvPr>
          <p:cNvSpPr/>
          <p:nvPr/>
        </p:nvSpPr>
        <p:spPr>
          <a:xfrm rot="16200000">
            <a:off x="3648183" y="5563299"/>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35039AB6-C447-DF61-69B8-0CC373848E9D}"/>
              </a:ext>
            </a:extLst>
          </p:cNvPr>
          <p:cNvCxnSpPr>
            <a:cxnSpLocks/>
            <a:stCxn id="64" idx="2"/>
            <a:endCxn id="7" idx="0"/>
          </p:cNvCxnSpPr>
          <p:nvPr/>
        </p:nvCxnSpPr>
        <p:spPr>
          <a:xfrm>
            <a:off x="1915874" y="814893"/>
            <a:ext cx="2127" cy="388444"/>
          </a:xfrm>
          <a:prstGeom prst="line">
            <a:avLst/>
          </a:prstGeom>
          <a:ln w="31750"/>
        </p:spPr>
        <p:style>
          <a:lnRef idx="3">
            <a:schemeClr val="dk1"/>
          </a:lnRef>
          <a:fillRef idx="0">
            <a:schemeClr val="dk1"/>
          </a:fillRef>
          <a:effectRef idx="2">
            <a:schemeClr val="dk1"/>
          </a:effectRef>
          <a:fontRef idx="minor">
            <a:schemeClr val="tx1"/>
          </a:fontRef>
        </p:style>
      </p:cxnSp>
      <p:sp>
        <p:nvSpPr>
          <p:cNvPr id="92" name="Triangle 91">
            <a:extLst>
              <a:ext uri="{FF2B5EF4-FFF2-40B4-BE49-F238E27FC236}">
                <a16:creationId xmlns:a16="http://schemas.microsoft.com/office/drawing/2014/main" id="{6B0271AF-46F0-3C27-81A4-070AB29259A9}"/>
              </a:ext>
            </a:extLst>
          </p:cNvPr>
          <p:cNvSpPr/>
          <p:nvPr/>
        </p:nvSpPr>
        <p:spPr>
          <a:xfrm rot="10800000">
            <a:off x="1797341" y="1043484"/>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B807020A-A8BA-B8F6-074C-0F7F2F776949}"/>
              </a:ext>
            </a:extLst>
          </p:cNvPr>
          <p:cNvCxnSpPr>
            <a:cxnSpLocks/>
          </p:cNvCxnSpPr>
          <p:nvPr/>
        </p:nvCxnSpPr>
        <p:spPr>
          <a:xfrm>
            <a:off x="1915873" y="6685138"/>
            <a:ext cx="2684347"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02" name="Straight Connector 101">
            <a:extLst>
              <a:ext uri="{FF2B5EF4-FFF2-40B4-BE49-F238E27FC236}">
                <a16:creationId xmlns:a16="http://schemas.microsoft.com/office/drawing/2014/main" id="{182DA205-19BD-F2ED-EEDE-6D79F340645A}"/>
              </a:ext>
            </a:extLst>
          </p:cNvPr>
          <p:cNvCxnSpPr>
            <a:cxnSpLocks/>
          </p:cNvCxnSpPr>
          <p:nvPr/>
        </p:nvCxnSpPr>
        <p:spPr>
          <a:xfrm>
            <a:off x="1915873" y="6455760"/>
            <a:ext cx="0" cy="229378"/>
          </a:xfrm>
          <a:prstGeom prst="line">
            <a:avLst/>
          </a:prstGeom>
          <a:ln w="31750"/>
        </p:spPr>
        <p:style>
          <a:lnRef idx="3">
            <a:schemeClr val="dk1"/>
          </a:lnRef>
          <a:fillRef idx="0">
            <a:schemeClr val="dk1"/>
          </a:fillRef>
          <a:effectRef idx="2">
            <a:schemeClr val="dk1"/>
          </a:effectRef>
          <a:fontRef idx="minor">
            <a:schemeClr val="tx1"/>
          </a:fontRef>
        </p:style>
      </p:cxnSp>
      <p:sp>
        <p:nvSpPr>
          <p:cNvPr id="103" name="Triangle 102">
            <a:extLst>
              <a:ext uri="{FF2B5EF4-FFF2-40B4-BE49-F238E27FC236}">
                <a16:creationId xmlns:a16="http://schemas.microsoft.com/office/drawing/2014/main" id="{699382B6-1215-DD47-9DDD-20E677103285}"/>
              </a:ext>
            </a:extLst>
          </p:cNvPr>
          <p:cNvSpPr/>
          <p:nvPr/>
        </p:nvSpPr>
        <p:spPr>
          <a:xfrm rot="5400000">
            <a:off x="6169493" y="1706815"/>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01E65705-DD8E-C29D-5249-4FD3DE93516D}"/>
              </a:ext>
            </a:extLst>
          </p:cNvPr>
          <p:cNvCxnSpPr>
            <a:cxnSpLocks/>
            <a:stCxn id="255" idx="1"/>
          </p:cNvCxnSpPr>
          <p:nvPr/>
        </p:nvCxnSpPr>
        <p:spPr>
          <a:xfrm flipH="1">
            <a:off x="5684518" y="2395055"/>
            <a:ext cx="3714" cy="1799755"/>
          </a:xfrm>
          <a:prstGeom prst="line">
            <a:avLst/>
          </a:prstGeom>
          <a:ln w="31750"/>
        </p:spPr>
        <p:style>
          <a:lnRef idx="3">
            <a:schemeClr val="dk1"/>
          </a:lnRef>
          <a:fillRef idx="0">
            <a:schemeClr val="dk1"/>
          </a:fillRef>
          <a:effectRef idx="2">
            <a:schemeClr val="dk1"/>
          </a:effectRef>
          <a:fontRef idx="minor">
            <a:schemeClr val="tx1"/>
          </a:fontRef>
        </p:style>
      </p:cxnSp>
      <p:sp>
        <p:nvSpPr>
          <p:cNvPr id="108" name="Decision 107">
            <a:extLst>
              <a:ext uri="{FF2B5EF4-FFF2-40B4-BE49-F238E27FC236}">
                <a16:creationId xmlns:a16="http://schemas.microsoft.com/office/drawing/2014/main" id="{352EC095-44B9-115B-8C8D-895F7B00B67D}"/>
              </a:ext>
            </a:extLst>
          </p:cNvPr>
          <p:cNvSpPr/>
          <p:nvPr/>
        </p:nvSpPr>
        <p:spPr>
          <a:xfrm>
            <a:off x="7185515" y="4790187"/>
            <a:ext cx="1889580" cy="1222023"/>
          </a:xfrm>
          <a:prstGeom prst="flowChartDecision">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 Satisfied with results ?</a:t>
            </a:r>
          </a:p>
        </p:txBody>
      </p:sp>
      <p:sp>
        <p:nvSpPr>
          <p:cNvPr id="109" name="TextBox 108">
            <a:extLst>
              <a:ext uri="{FF2B5EF4-FFF2-40B4-BE49-F238E27FC236}">
                <a16:creationId xmlns:a16="http://schemas.microsoft.com/office/drawing/2014/main" id="{6FF482B9-BEF1-CFDD-8774-C45656D68446}"/>
              </a:ext>
            </a:extLst>
          </p:cNvPr>
          <p:cNvSpPr txBox="1"/>
          <p:nvPr/>
        </p:nvSpPr>
        <p:spPr>
          <a:xfrm>
            <a:off x="10448961" y="4508888"/>
            <a:ext cx="425117" cy="307777"/>
          </a:xfrm>
          <a:prstGeom prst="rect">
            <a:avLst/>
          </a:prstGeom>
          <a:noFill/>
        </p:spPr>
        <p:txBody>
          <a:bodyPr wrap="none" rtlCol="0">
            <a:spAutoFit/>
          </a:bodyPr>
          <a:lstStyle/>
          <a:p>
            <a:pPr algn="ctr"/>
            <a:r>
              <a:rPr lang="en-US" sz="1400" b="1" dirty="0">
                <a:solidFill>
                  <a:srgbClr val="FF0000"/>
                </a:solidFill>
              </a:rPr>
              <a:t>NO</a:t>
            </a:r>
          </a:p>
        </p:txBody>
      </p:sp>
      <p:sp>
        <p:nvSpPr>
          <p:cNvPr id="110" name="TextBox 109">
            <a:extLst>
              <a:ext uri="{FF2B5EF4-FFF2-40B4-BE49-F238E27FC236}">
                <a16:creationId xmlns:a16="http://schemas.microsoft.com/office/drawing/2014/main" id="{16BC4B07-C9C7-15B1-B061-6A6D81B61AE9}"/>
              </a:ext>
            </a:extLst>
          </p:cNvPr>
          <p:cNvSpPr txBox="1"/>
          <p:nvPr/>
        </p:nvSpPr>
        <p:spPr>
          <a:xfrm>
            <a:off x="1998641" y="2440300"/>
            <a:ext cx="449034" cy="307777"/>
          </a:xfrm>
          <a:prstGeom prst="rect">
            <a:avLst/>
          </a:prstGeom>
          <a:noFill/>
        </p:spPr>
        <p:txBody>
          <a:bodyPr wrap="none" rtlCol="0">
            <a:spAutoFit/>
          </a:bodyPr>
          <a:lstStyle/>
          <a:p>
            <a:pPr algn="ctr"/>
            <a:r>
              <a:rPr lang="en-US" sz="1400" b="1" dirty="0">
                <a:solidFill>
                  <a:srgbClr val="FF0000"/>
                </a:solidFill>
              </a:rPr>
              <a:t>YES</a:t>
            </a:r>
          </a:p>
        </p:txBody>
      </p:sp>
      <p:sp>
        <p:nvSpPr>
          <p:cNvPr id="111" name="TextBox 110">
            <a:extLst>
              <a:ext uri="{FF2B5EF4-FFF2-40B4-BE49-F238E27FC236}">
                <a16:creationId xmlns:a16="http://schemas.microsoft.com/office/drawing/2014/main" id="{2BD88EA1-1086-3E41-76A6-CA07A4C7CD84}"/>
              </a:ext>
            </a:extLst>
          </p:cNvPr>
          <p:cNvSpPr txBox="1"/>
          <p:nvPr/>
        </p:nvSpPr>
        <p:spPr>
          <a:xfrm>
            <a:off x="7464183" y="5925226"/>
            <a:ext cx="546816" cy="307777"/>
          </a:xfrm>
          <a:prstGeom prst="rect">
            <a:avLst/>
          </a:prstGeom>
          <a:noFill/>
        </p:spPr>
        <p:txBody>
          <a:bodyPr wrap="none" rtlCol="0">
            <a:spAutoFit/>
          </a:bodyPr>
          <a:lstStyle/>
          <a:p>
            <a:pPr algn="ctr"/>
            <a:r>
              <a:rPr lang="en-US" sz="1400" b="1" dirty="0">
                <a:solidFill>
                  <a:srgbClr val="FF0000"/>
                </a:solidFill>
              </a:rPr>
              <a:t>YES !</a:t>
            </a:r>
          </a:p>
        </p:txBody>
      </p:sp>
      <p:sp>
        <p:nvSpPr>
          <p:cNvPr id="112" name="Rectangle 111">
            <a:extLst>
              <a:ext uri="{FF2B5EF4-FFF2-40B4-BE49-F238E27FC236}">
                <a16:creationId xmlns:a16="http://schemas.microsoft.com/office/drawing/2014/main" id="{B0F0F47B-64FA-03E3-8E40-5DB09645DE6F}"/>
              </a:ext>
            </a:extLst>
          </p:cNvPr>
          <p:cNvSpPr/>
          <p:nvPr/>
        </p:nvSpPr>
        <p:spPr>
          <a:xfrm>
            <a:off x="10075579" y="3109938"/>
            <a:ext cx="1514973" cy="707480"/>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Tune model hyperparameters</a:t>
            </a:r>
          </a:p>
        </p:txBody>
      </p:sp>
      <p:cxnSp>
        <p:nvCxnSpPr>
          <p:cNvPr id="118" name="Straight Connector 117">
            <a:extLst>
              <a:ext uri="{FF2B5EF4-FFF2-40B4-BE49-F238E27FC236}">
                <a16:creationId xmlns:a16="http://schemas.microsoft.com/office/drawing/2014/main" id="{F86660F8-4801-64C8-82D5-15910543381B}"/>
              </a:ext>
            </a:extLst>
          </p:cNvPr>
          <p:cNvCxnSpPr>
            <a:cxnSpLocks/>
            <a:stCxn id="67" idx="2"/>
            <a:endCxn id="68" idx="0"/>
          </p:cNvCxnSpPr>
          <p:nvPr/>
        </p:nvCxnSpPr>
        <p:spPr>
          <a:xfrm>
            <a:off x="8137569" y="1030943"/>
            <a:ext cx="7619" cy="526988"/>
          </a:xfrm>
          <a:prstGeom prst="line">
            <a:avLst/>
          </a:prstGeom>
          <a:ln w="31750"/>
        </p:spPr>
        <p:style>
          <a:lnRef idx="3">
            <a:schemeClr val="dk1"/>
          </a:lnRef>
          <a:fillRef idx="0">
            <a:schemeClr val="dk1"/>
          </a:fillRef>
          <a:effectRef idx="2">
            <a:schemeClr val="dk1"/>
          </a:effectRef>
          <a:fontRef idx="minor">
            <a:schemeClr val="tx1"/>
          </a:fontRef>
        </p:style>
      </p:cxnSp>
      <p:sp>
        <p:nvSpPr>
          <p:cNvPr id="127" name="Triangle 126">
            <a:extLst>
              <a:ext uri="{FF2B5EF4-FFF2-40B4-BE49-F238E27FC236}">
                <a16:creationId xmlns:a16="http://schemas.microsoft.com/office/drawing/2014/main" id="{1E06EA40-6037-8241-EA3C-0DF703B95566}"/>
              </a:ext>
            </a:extLst>
          </p:cNvPr>
          <p:cNvSpPr/>
          <p:nvPr/>
        </p:nvSpPr>
        <p:spPr>
          <a:xfrm rot="10800000">
            <a:off x="8033703" y="1392689"/>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B2B5043B-23EE-EB61-F5B1-4B493B506CC2}"/>
              </a:ext>
            </a:extLst>
          </p:cNvPr>
          <p:cNvCxnSpPr>
            <a:cxnSpLocks/>
            <a:stCxn id="7" idx="3"/>
          </p:cNvCxnSpPr>
          <p:nvPr/>
        </p:nvCxnSpPr>
        <p:spPr>
          <a:xfrm>
            <a:off x="2862791" y="1814349"/>
            <a:ext cx="473542"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48" name="Straight Connector 147">
            <a:extLst>
              <a:ext uri="{FF2B5EF4-FFF2-40B4-BE49-F238E27FC236}">
                <a16:creationId xmlns:a16="http://schemas.microsoft.com/office/drawing/2014/main" id="{F7BE6301-F952-641F-3B11-6B49437EFD1B}"/>
              </a:ext>
            </a:extLst>
          </p:cNvPr>
          <p:cNvCxnSpPr>
            <a:cxnSpLocks/>
          </p:cNvCxnSpPr>
          <p:nvPr/>
        </p:nvCxnSpPr>
        <p:spPr>
          <a:xfrm>
            <a:off x="4305975" y="1777218"/>
            <a:ext cx="1905232" cy="0"/>
          </a:xfrm>
          <a:prstGeom prst="line">
            <a:avLst/>
          </a:prstGeom>
          <a:ln w="31750"/>
        </p:spPr>
        <p:style>
          <a:lnRef idx="3">
            <a:schemeClr val="dk1"/>
          </a:lnRef>
          <a:fillRef idx="0">
            <a:schemeClr val="dk1"/>
          </a:fillRef>
          <a:effectRef idx="2">
            <a:schemeClr val="dk1"/>
          </a:effectRef>
          <a:fontRef idx="minor">
            <a:schemeClr val="tx1"/>
          </a:fontRef>
        </p:style>
      </p:cxnSp>
      <p:sp>
        <p:nvSpPr>
          <p:cNvPr id="153" name="Block Arc 152">
            <a:extLst>
              <a:ext uri="{FF2B5EF4-FFF2-40B4-BE49-F238E27FC236}">
                <a16:creationId xmlns:a16="http://schemas.microsoft.com/office/drawing/2014/main" id="{F39ACAAD-B39C-B4F2-9AF2-171A76D3756F}"/>
              </a:ext>
            </a:extLst>
          </p:cNvPr>
          <p:cNvSpPr/>
          <p:nvPr/>
        </p:nvSpPr>
        <p:spPr>
          <a:xfrm rot="5400000">
            <a:off x="5570215" y="1565361"/>
            <a:ext cx="250623" cy="334584"/>
          </a:xfrm>
          <a:prstGeom prst="blockArc">
            <a:avLst>
              <a:gd name="adj1" fmla="val 10800000"/>
              <a:gd name="adj2" fmla="val 0"/>
              <a:gd name="adj3" fmla="val 54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4" name="Straight Connector 153">
            <a:extLst>
              <a:ext uri="{FF2B5EF4-FFF2-40B4-BE49-F238E27FC236}">
                <a16:creationId xmlns:a16="http://schemas.microsoft.com/office/drawing/2014/main" id="{DCBA2A72-AE06-F8E4-F608-F1F9F85EF677}"/>
              </a:ext>
            </a:extLst>
          </p:cNvPr>
          <p:cNvCxnSpPr>
            <a:cxnSpLocks/>
            <a:stCxn id="153" idx="0"/>
          </p:cNvCxnSpPr>
          <p:nvPr/>
        </p:nvCxnSpPr>
        <p:spPr>
          <a:xfrm flipH="1" flipV="1">
            <a:off x="5689600" y="580265"/>
            <a:ext cx="5927" cy="1033905"/>
          </a:xfrm>
          <a:prstGeom prst="line">
            <a:avLst/>
          </a:prstGeom>
          <a:ln w="31750"/>
        </p:spPr>
        <p:style>
          <a:lnRef idx="3">
            <a:schemeClr val="dk1"/>
          </a:lnRef>
          <a:fillRef idx="0">
            <a:schemeClr val="dk1"/>
          </a:fillRef>
          <a:effectRef idx="2">
            <a:schemeClr val="dk1"/>
          </a:effectRef>
          <a:fontRef idx="minor">
            <a:schemeClr val="tx1"/>
          </a:fontRef>
        </p:style>
      </p:cxnSp>
      <p:cxnSp>
        <p:nvCxnSpPr>
          <p:cNvPr id="158" name="Straight Connector 157">
            <a:extLst>
              <a:ext uri="{FF2B5EF4-FFF2-40B4-BE49-F238E27FC236}">
                <a16:creationId xmlns:a16="http://schemas.microsoft.com/office/drawing/2014/main" id="{C927F2DA-A629-1755-10A4-3CBE37949B53}"/>
              </a:ext>
            </a:extLst>
          </p:cNvPr>
          <p:cNvCxnSpPr>
            <a:cxnSpLocks/>
            <a:endCxn id="67" idx="1"/>
          </p:cNvCxnSpPr>
          <p:nvPr/>
        </p:nvCxnSpPr>
        <p:spPr>
          <a:xfrm>
            <a:off x="5689600" y="580265"/>
            <a:ext cx="681666" cy="1"/>
          </a:xfrm>
          <a:prstGeom prst="line">
            <a:avLst/>
          </a:prstGeom>
          <a:ln w="31750"/>
        </p:spPr>
        <p:style>
          <a:lnRef idx="3">
            <a:schemeClr val="dk1"/>
          </a:lnRef>
          <a:fillRef idx="0">
            <a:schemeClr val="dk1"/>
          </a:fillRef>
          <a:effectRef idx="2">
            <a:schemeClr val="dk1"/>
          </a:effectRef>
          <a:fontRef idx="minor">
            <a:schemeClr val="tx1"/>
          </a:fontRef>
        </p:style>
      </p:cxnSp>
      <p:sp>
        <p:nvSpPr>
          <p:cNvPr id="162" name="Triangle 161">
            <a:extLst>
              <a:ext uri="{FF2B5EF4-FFF2-40B4-BE49-F238E27FC236}">
                <a16:creationId xmlns:a16="http://schemas.microsoft.com/office/drawing/2014/main" id="{2A1B249C-810D-DB00-14F5-9E0E3F4BB1E6}"/>
              </a:ext>
            </a:extLst>
          </p:cNvPr>
          <p:cNvSpPr/>
          <p:nvPr/>
        </p:nvSpPr>
        <p:spPr>
          <a:xfrm rot="5400000">
            <a:off x="6181605" y="504860"/>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riangle 163">
            <a:extLst>
              <a:ext uri="{FF2B5EF4-FFF2-40B4-BE49-F238E27FC236}">
                <a16:creationId xmlns:a16="http://schemas.microsoft.com/office/drawing/2014/main" id="{F7593C54-B2A2-89E9-8144-DE4B4CE02740}"/>
              </a:ext>
            </a:extLst>
          </p:cNvPr>
          <p:cNvSpPr/>
          <p:nvPr/>
        </p:nvSpPr>
        <p:spPr>
          <a:xfrm rot="10800000">
            <a:off x="8026653" y="2222668"/>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A5D272E1-A6B1-C16B-2573-BC2ABE65E156}"/>
              </a:ext>
            </a:extLst>
          </p:cNvPr>
          <p:cNvCxnSpPr>
            <a:cxnSpLocks/>
            <a:stCxn id="224" idx="2"/>
            <a:endCxn id="108" idx="0"/>
          </p:cNvCxnSpPr>
          <p:nvPr/>
        </p:nvCxnSpPr>
        <p:spPr>
          <a:xfrm>
            <a:off x="8119061" y="4452626"/>
            <a:ext cx="11244" cy="337561"/>
          </a:xfrm>
          <a:prstGeom prst="line">
            <a:avLst/>
          </a:prstGeom>
          <a:ln w="31750"/>
        </p:spPr>
        <p:style>
          <a:lnRef idx="3">
            <a:schemeClr val="dk1"/>
          </a:lnRef>
          <a:fillRef idx="0">
            <a:schemeClr val="dk1"/>
          </a:fillRef>
          <a:effectRef idx="2">
            <a:schemeClr val="dk1"/>
          </a:effectRef>
          <a:fontRef idx="minor">
            <a:schemeClr val="tx1"/>
          </a:fontRef>
        </p:style>
      </p:cxnSp>
      <p:sp>
        <p:nvSpPr>
          <p:cNvPr id="166" name="Triangle 165">
            <a:extLst>
              <a:ext uri="{FF2B5EF4-FFF2-40B4-BE49-F238E27FC236}">
                <a16:creationId xmlns:a16="http://schemas.microsoft.com/office/drawing/2014/main" id="{9D3701F1-C013-C8C9-B7F8-2C1B679BF1D5}"/>
              </a:ext>
            </a:extLst>
          </p:cNvPr>
          <p:cNvSpPr/>
          <p:nvPr/>
        </p:nvSpPr>
        <p:spPr>
          <a:xfrm rot="10800000">
            <a:off x="8011000" y="4632921"/>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rminator 167">
            <a:extLst>
              <a:ext uri="{FF2B5EF4-FFF2-40B4-BE49-F238E27FC236}">
                <a16:creationId xmlns:a16="http://schemas.microsoft.com/office/drawing/2014/main" id="{D2922D5E-B3F6-F5AE-0170-4F996B345CE8}"/>
              </a:ext>
            </a:extLst>
          </p:cNvPr>
          <p:cNvSpPr/>
          <p:nvPr/>
        </p:nvSpPr>
        <p:spPr>
          <a:xfrm>
            <a:off x="7085294" y="6312023"/>
            <a:ext cx="2090021" cy="505817"/>
          </a:xfrm>
          <a:prstGeom prst="flowChartTerminator">
            <a:avLst/>
          </a:prstGeom>
          <a:solidFill>
            <a:schemeClr val="accent6">
              <a:lumMod val="40000"/>
              <a:lumOff val="6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8. Publish Your model !</a:t>
            </a:r>
          </a:p>
        </p:txBody>
      </p:sp>
      <p:sp>
        <p:nvSpPr>
          <p:cNvPr id="169" name="TextBox 168">
            <a:extLst>
              <a:ext uri="{FF2B5EF4-FFF2-40B4-BE49-F238E27FC236}">
                <a16:creationId xmlns:a16="http://schemas.microsoft.com/office/drawing/2014/main" id="{DB4CF3AB-9E55-07AC-C5B9-336DB1B67F54}"/>
              </a:ext>
            </a:extLst>
          </p:cNvPr>
          <p:cNvSpPr txBox="1"/>
          <p:nvPr/>
        </p:nvSpPr>
        <p:spPr>
          <a:xfrm>
            <a:off x="9369177" y="6136306"/>
            <a:ext cx="2778640" cy="707886"/>
          </a:xfrm>
          <a:prstGeom prst="rect">
            <a:avLst/>
          </a:prstGeom>
          <a:noFill/>
        </p:spPr>
        <p:txBody>
          <a:bodyPr wrap="square" rtlCol="0">
            <a:spAutoFit/>
          </a:bodyPr>
          <a:lstStyle/>
          <a:p>
            <a:pPr algn="ctr"/>
            <a:r>
              <a:rPr lang="en-US" sz="2000" b="1" dirty="0"/>
              <a:t>Machine Learning project workflow</a:t>
            </a:r>
          </a:p>
        </p:txBody>
      </p:sp>
      <p:sp>
        <p:nvSpPr>
          <p:cNvPr id="170" name="Decision 169">
            <a:extLst>
              <a:ext uri="{FF2B5EF4-FFF2-40B4-BE49-F238E27FC236}">
                <a16:creationId xmlns:a16="http://schemas.microsoft.com/office/drawing/2014/main" id="{097BD3F2-A082-CBF5-8973-C7EFC76E8D34}"/>
              </a:ext>
            </a:extLst>
          </p:cNvPr>
          <p:cNvSpPr/>
          <p:nvPr/>
        </p:nvSpPr>
        <p:spPr>
          <a:xfrm>
            <a:off x="9888276" y="4794215"/>
            <a:ext cx="1889580" cy="1222023"/>
          </a:xfrm>
          <a:prstGeom prst="flowChartDecision">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Change model ?</a:t>
            </a:r>
          </a:p>
        </p:txBody>
      </p:sp>
      <p:cxnSp>
        <p:nvCxnSpPr>
          <p:cNvPr id="171" name="Straight Connector 170">
            <a:extLst>
              <a:ext uri="{FF2B5EF4-FFF2-40B4-BE49-F238E27FC236}">
                <a16:creationId xmlns:a16="http://schemas.microsoft.com/office/drawing/2014/main" id="{87EF3F8F-9120-B1CF-58BD-02B0E20051E6}"/>
              </a:ext>
            </a:extLst>
          </p:cNvPr>
          <p:cNvCxnSpPr>
            <a:cxnSpLocks/>
            <a:stCxn id="112" idx="2"/>
            <a:endCxn id="170" idx="0"/>
          </p:cNvCxnSpPr>
          <p:nvPr/>
        </p:nvCxnSpPr>
        <p:spPr>
          <a:xfrm>
            <a:off x="10833066" y="3817418"/>
            <a:ext cx="0" cy="976797"/>
          </a:xfrm>
          <a:prstGeom prst="line">
            <a:avLst/>
          </a:prstGeom>
          <a:ln w="31750"/>
        </p:spPr>
        <p:style>
          <a:lnRef idx="3">
            <a:schemeClr val="dk1"/>
          </a:lnRef>
          <a:fillRef idx="0">
            <a:schemeClr val="dk1"/>
          </a:fillRef>
          <a:effectRef idx="2">
            <a:schemeClr val="dk1"/>
          </a:effectRef>
          <a:fontRef idx="minor">
            <a:schemeClr val="tx1"/>
          </a:fontRef>
        </p:style>
      </p:cxnSp>
      <p:cxnSp>
        <p:nvCxnSpPr>
          <p:cNvPr id="182" name="Straight Connector 181">
            <a:extLst>
              <a:ext uri="{FF2B5EF4-FFF2-40B4-BE49-F238E27FC236}">
                <a16:creationId xmlns:a16="http://schemas.microsoft.com/office/drawing/2014/main" id="{D4A2AB1A-B2D0-408B-F902-9BA1DD74989D}"/>
              </a:ext>
            </a:extLst>
          </p:cNvPr>
          <p:cNvCxnSpPr>
            <a:cxnSpLocks/>
            <a:stCxn id="170" idx="1"/>
            <a:endCxn id="108" idx="3"/>
          </p:cNvCxnSpPr>
          <p:nvPr/>
        </p:nvCxnSpPr>
        <p:spPr>
          <a:xfrm flipH="1" flipV="1">
            <a:off x="9075095" y="5401199"/>
            <a:ext cx="813181" cy="4028"/>
          </a:xfrm>
          <a:prstGeom prst="line">
            <a:avLst/>
          </a:prstGeom>
          <a:ln w="31750"/>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2DE34A7C-024E-E632-96A6-EAFCD89ECD25}"/>
              </a:ext>
            </a:extLst>
          </p:cNvPr>
          <p:cNvCxnSpPr>
            <a:cxnSpLocks/>
            <a:stCxn id="68" idx="2"/>
            <a:endCxn id="164" idx="3"/>
          </p:cNvCxnSpPr>
          <p:nvPr/>
        </p:nvCxnSpPr>
        <p:spPr>
          <a:xfrm flipH="1">
            <a:off x="8145186" y="2013741"/>
            <a:ext cx="2" cy="208927"/>
          </a:xfrm>
          <a:prstGeom prst="line">
            <a:avLst/>
          </a:prstGeom>
          <a:ln w="31750"/>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4536A9C4-432B-88B3-5E79-7F8B7E2CFB0E}"/>
              </a:ext>
            </a:extLst>
          </p:cNvPr>
          <p:cNvCxnSpPr>
            <a:cxnSpLocks/>
            <a:stCxn id="112" idx="0"/>
          </p:cNvCxnSpPr>
          <p:nvPr/>
        </p:nvCxnSpPr>
        <p:spPr>
          <a:xfrm flipV="1">
            <a:off x="10833066" y="1785835"/>
            <a:ext cx="0" cy="1324103"/>
          </a:xfrm>
          <a:prstGeom prst="line">
            <a:avLst/>
          </a:prstGeom>
          <a:ln w="31750"/>
        </p:spPr>
        <p:style>
          <a:lnRef idx="3">
            <a:schemeClr val="dk1"/>
          </a:lnRef>
          <a:fillRef idx="0">
            <a:schemeClr val="dk1"/>
          </a:fillRef>
          <a:effectRef idx="2">
            <a:schemeClr val="dk1"/>
          </a:effectRef>
          <a:fontRef idx="minor">
            <a:schemeClr val="tx1"/>
          </a:fontRef>
        </p:style>
      </p:cxnSp>
      <p:cxnSp>
        <p:nvCxnSpPr>
          <p:cNvPr id="195" name="Straight Connector 194">
            <a:extLst>
              <a:ext uri="{FF2B5EF4-FFF2-40B4-BE49-F238E27FC236}">
                <a16:creationId xmlns:a16="http://schemas.microsoft.com/office/drawing/2014/main" id="{06E7AC43-B4B1-7609-DA81-CC3D749B9EA2}"/>
              </a:ext>
            </a:extLst>
          </p:cNvPr>
          <p:cNvCxnSpPr>
            <a:cxnSpLocks/>
          </p:cNvCxnSpPr>
          <p:nvPr/>
        </p:nvCxnSpPr>
        <p:spPr>
          <a:xfrm>
            <a:off x="9971655" y="1785835"/>
            <a:ext cx="861411" cy="0"/>
          </a:xfrm>
          <a:prstGeom prst="line">
            <a:avLst/>
          </a:prstGeom>
          <a:ln w="31750"/>
        </p:spPr>
        <p:style>
          <a:lnRef idx="3">
            <a:schemeClr val="dk1"/>
          </a:lnRef>
          <a:fillRef idx="0">
            <a:schemeClr val="dk1"/>
          </a:fillRef>
          <a:effectRef idx="2">
            <a:schemeClr val="dk1"/>
          </a:effectRef>
          <a:fontRef idx="minor">
            <a:schemeClr val="tx1"/>
          </a:fontRef>
        </p:style>
      </p:cxnSp>
      <p:sp>
        <p:nvSpPr>
          <p:cNvPr id="201" name="Triangle 200">
            <a:extLst>
              <a:ext uri="{FF2B5EF4-FFF2-40B4-BE49-F238E27FC236}">
                <a16:creationId xmlns:a16="http://schemas.microsoft.com/office/drawing/2014/main" id="{A38AD112-5EAC-48B7-94FC-B5B6E7D4420D}"/>
              </a:ext>
            </a:extLst>
          </p:cNvPr>
          <p:cNvSpPr/>
          <p:nvPr/>
        </p:nvSpPr>
        <p:spPr>
          <a:xfrm rot="16200000">
            <a:off x="9893529" y="1706815"/>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a:extLst>
              <a:ext uri="{FF2B5EF4-FFF2-40B4-BE49-F238E27FC236}">
                <a16:creationId xmlns:a16="http://schemas.microsoft.com/office/drawing/2014/main" id="{B8A5FD87-505B-974B-E5D8-8D5D48A5DCA6}"/>
              </a:ext>
            </a:extLst>
          </p:cNvPr>
          <p:cNvSpPr txBox="1"/>
          <p:nvPr/>
        </p:nvSpPr>
        <p:spPr>
          <a:xfrm>
            <a:off x="9184166" y="5084139"/>
            <a:ext cx="611065" cy="307777"/>
          </a:xfrm>
          <a:prstGeom prst="rect">
            <a:avLst/>
          </a:prstGeom>
          <a:noFill/>
        </p:spPr>
        <p:txBody>
          <a:bodyPr wrap="none" rtlCol="0">
            <a:spAutoFit/>
          </a:bodyPr>
          <a:lstStyle/>
          <a:p>
            <a:pPr algn="ctr"/>
            <a:r>
              <a:rPr lang="en-US" sz="1400" b="1" dirty="0">
                <a:solidFill>
                  <a:srgbClr val="FF0000"/>
                </a:solidFill>
              </a:rPr>
              <a:t>NO : (</a:t>
            </a:r>
          </a:p>
        </p:txBody>
      </p:sp>
      <p:cxnSp>
        <p:nvCxnSpPr>
          <p:cNvPr id="203" name="Straight Connector 202">
            <a:extLst>
              <a:ext uri="{FF2B5EF4-FFF2-40B4-BE49-F238E27FC236}">
                <a16:creationId xmlns:a16="http://schemas.microsoft.com/office/drawing/2014/main" id="{6FB218D4-CD43-31D8-9DD8-AD0BBA0DB2E7}"/>
              </a:ext>
            </a:extLst>
          </p:cNvPr>
          <p:cNvCxnSpPr>
            <a:cxnSpLocks/>
          </p:cNvCxnSpPr>
          <p:nvPr/>
        </p:nvCxnSpPr>
        <p:spPr>
          <a:xfrm flipV="1">
            <a:off x="11777856" y="5396005"/>
            <a:ext cx="350715" cy="1"/>
          </a:xfrm>
          <a:prstGeom prst="line">
            <a:avLst/>
          </a:prstGeom>
          <a:ln w="31750"/>
        </p:spPr>
        <p:style>
          <a:lnRef idx="3">
            <a:schemeClr val="dk1"/>
          </a:lnRef>
          <a:fillRef idx="0">
            <a:schemeClr val="dk1"/>
          </a:fillRef>
          <a:effectRef idx="2">
            <a:schemeClr val="dk1"/>
          </a:effectRef>
          <a:fontRef idx="minor">
            <a:schemeClr val="tx1"/>
          </a:fontRef>
        </p:style>
      </p:cxnSp>
      <p:cxnSp>
        <p:nvCxnSpPr>
          <p:cNvPr id="204" name="Straight Connector 203">
            <a:extLst>
              <a:ext uri="{FF2B5EF4-FFF2-40B4-BE49-F238E27FC236}">
                <a16:creationId xmlns:a16="http://schemas.microsoft.com/office/drawing/2014/main" id="{C0D70B28-54C4-3997-D81D-CC9B8125ED70}"/>
              </a:ext>
            </a:extLst>
          </p:cNvPr>
          <p:cNvCxnSpPr>
            <a:cxnSpLocks/>
          </p:cNvCxnSpPr>
          <p:nvPr/>
        </p:nvCxnSpPr>
        <p:spPr>
          <a:xfrm>
            <a:off x="12108992" y="575707"/>
            <a:ext cx="0" cy="4827506"/>
          </a:xfrm>
          <a:prstGeom prst="line">
            <a:avLst/>
          </a:prstGeom>
          <a:ln w="31750"/>
        </p:spPr>
        <p:style>
          <a:lnRef idx="3">
            <a:schemeClr val="dk1"/>
          </a:lnRef>
          <a:fillRef idx="0">
            <a:schemeClr val="dk1"/>
          </a:fillRef>
          <a:effectRef idx="2">
            <a:schemeClr val="dk1"/>
          </a:effectRef>
          <a:fontRef idx="minor">
            <a:schemeClr val="tx1"/>
          </a:fontRef>
        </p:style>
      </p:cxnSp>
      <p:cxnSp>
        <p:nvCxnSpPr>
          <p:cNvPr id="206" name="Straight Connector 205">
            <a:extLst>
              <a:ext uri="{FF2B5EF4-FFF2-40B4-BE49-F238E27FC236}">
                <a16:creationId xmlns:a16="http://schemas.microsoft.com/office/drawing/2014/main" id="{C3BAE675-1D7E-F96A-CB3C-CDEE1A85DB8E}"/>
              </a:ext>
            </a:extLst>
          </p:cNvPr>
          <p:cNvCxnSpPr>
            <a:cxnSpLocks/>
            <a:stCxn id="67" idx="3"/>
          </p:cNvCxnSpPr>
          <p:nvPr/>
        </p:nvCxnSpPr>
        <p:spPr>
          <a:xfrm flipV="1">
            <a:off x="9903871" y="575707"/>
            <a:ext cx="2185543" cy="4559"/>
          </a:xfrm>
          <a:prstGeom prst="line">
            <a:avLst/>
          </a:prstGeom>
          <a:ln w="31750"/>
        </p:spPr>
        <p:style>
          <a:lnRef idx="3">
            <a:schemeClr val="dk1"/>
          </a:lnRef>
          <a:fillRef idx="0">
            <a:schemeClr val="dk1"/>
          </a:fillRef>
          <a:effectRef idx="2">
            <a:schemeClr val="dk1"/>
          </a:effectRef>
          <a:fontRef idx="minor">
            <a:schemeClr val="tx1"/>
          </a:fontRef>
        </p:style>
      </p:cxnSp>
      <p:sp>
        <p:nvSpPr>
          <p:cNvPr id="208" name="Triangle 207">
            <a:extLst>
              <a:ext uri="{FF2B5EF4-FFF2-40B4-BE49-F238E27FC236}">
                <a16:creationId xmlns:a16="http://schemas.microsoft.com/office/drawing/2014/main" id="{6643E5BE-0C85-99B2-59CF-245233773DB0}"/>
              </a:ext>
            </a:extLst>
          </p:cNvPr>
          <p:cNvSpPr/>
          <p:nvPr/>
        </p:nvSpPr>
        <p:spPr>
          <a:xfrm rot="16200000">
            <a:off x="9860246" y="496687"/>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C5557942-1AB9-AE8A-92D3-8BAF42FE0E5B}"/>
              </a:ext>
            </a:extLst>
          </p:cNvPr>
          <p:cNvSpPr/>
          <p:nvPr/>
        </p:nvSpPr>
        <p:spPr>
          <a:xfrm>
            <a:off x="6338362" y="3418203"/>
            <a:ext cx="3561397" cy="1034423"/>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 Analyze model errors</a:t>
            </a:r>
          </a:p>
          <a:p>
            <a:pPr marL="285750" indent="-285750" algn="just">
              <a:buFont typeface="Arial" panose="020B0604020202020204" pitchFamily="34" charset="0"/>
              <a:buChar char="•"/>
            </a:pPr>
            <a:r>
              <a:rPr lang="en-US" sz="1400" dirty="0">
                <a:solidFill>
                  <a:schemeClr val="tx1"/>
                </a:solidFill>
              </a:rPr>
              <a:t>Check for overfitting or underfitting</a:t>
            </a:r>
          </a:p>
          <a:p>
            <a:pPr marL="285750" indent="-285750" algn="just">
              <a:buFont typeface="Arial" panose="020B0604020202020204" pitchFamily="34" charset="0"/>
              <a:buChar char="•"/>
            </a:pPr>
            <a:r>
              <a:rPr lang="en-US" sz="1400" dirty="0">
                <a:solidFill>
                  <a:schemeClr val="tx1"/>
                </a:solidFill>
              </a:rPr>
              <a:t>Compare your results with others in the community</a:t>
            </a:r>
          </a:p>
        </p:txBody>
      </p:sp>
      <p:sp>
        <p:nvSpPr>
          <p:cNvPr id="231" name="Rectangle 230">
            <a:extLst>
              <a:ext uri="{FF2B5EF4-FFF2-40B4-BE49-F238E27FC236}">
                <a16:creationId xmlns:a16="http://schemas.microsoft.com/office/drawing/2014/main" id="{625715B9-B288-6100-FF68-AC6B79C3A9BE}"/>
              </a:ext>
            </a:extLst>
          </p:cNvPr>
          <p:cNvSpPr/>
          <p:nvPr/>
        </p:nvSpPr>
        <p:spPr>
          <a:xfrm>
            <a:off x="6366269" y="2368665"/>
            <a:ext cx="3543959" cy="621317"/>
          </a:xfrm>
          <a:prstGeom prst="rect">
            <a:avLst/>
          </a:prstGeom>
          <a:solidFill>
            <a:schemeClr val="accent1">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6. Test model accuracy on test set</a:t>
            </a:r>
          </a:p>
        </p:txBody>
      </p:sp>
      <p:cxnSp>
        <p:nvCxnSpPr>
          <p:cNvPr id="245" name="Straight Connector 244">
            <a:extLst>
              <a:ext uri="{FF2B5EF4-FFF2-40B4-BE49-F238E27FC236}">
                <a16:creationId xmlns:a16="http://schemas.microsoft.com/office/drawing/2014/main" id="{22924713-6172-FED6-F0C6-6A6DBE9B253A}"/>
              </a:ext>
            </a:extLst>
          </p:cNvPr>
          <p:cNvCxnSpPr>
            <a:cxnSpLocks/>
          </p:cNvCxnSpPr>
          <p:nvPr/>
        </p:nvCxnSpPr>
        <p:spPr>
          <a:xfrm>
            <a:off x="4082993" y="2247095"/>
            <a:ext cx="2045635" cy="0"/>
          </a:xfrm>
          <a:prstGeom prst="line">
            <a:avLst/>
          </a:prstGeom>
          <a:ln w="31750"/>
        </p:spPr>
        <p:style>
          <a:lnRef idx="3">
            <a:schemeClr val="dk1"/>
          </a:lnRef>
          <a:fillRef idx="0">
            <a:schemeClr val="dk1"/>
          </a:fillRef>
          <a:effectRef idx="2">
            <a:schemeClr val="dk1"/>
          </a:effectRef>
          <a:fontRef idx="minor">
            <a:schemeClr val="tx1"/>
          </a:fontRef>
        </p:style>
      </p:cxnSp>
      <p:sp>
        <p:nvSpPr>
          <p:cNvPr id="255" name="Block Arc 254">
            <a:extLst>
              <a:ext uri="{FF2B5EF4-FFF2-40B4-BE49-F238E27FC236}">
                <a16:creationId xmlns:a16="http://schemas.microsoft.com/office/drawing/2014/main" id="{AC8241B2-1223-7078-F1D4-0EA75928A92A}"/>
              </a:ext>
            </a:extLst>
          </p:cNvPr>
          <p:cNvSpPr/>
          <p:nvPr/>
        </p:nvSpPr>
        <p:spPr>
          <a:xfrm rot="5400000">
            <a:off x="5562920" y="2109279"/>
            <a:ext cx="250623" cy="334584"/>
          </a:xfrm>
          <a:prstGeom prst="blockArc">
            <a:avLst>
              <a:gd name="adj1" fmla="val 10800000"/>
              <a:gd name="adj2" fmla="val 0"/>
              <a:gd name="adj3" fmla="val 54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7" name="Straight Connector 256">
            <a:extLst>
              <a:ext uri="{FF2B5EF4-FFF2-40B4-BE49-F238E27FC236}">
                <a16:creationId xmlns:a16="http://schemas.microsoft.com/office/drawing/2014/main" id="{0C132CF1-E80E-28AD-2E23-E0E33EC051ED}"/>
              </a:ext>
            </a:extLst>
          </p:cNvPr>
          <p:cNvCxnSpPr>
            <a:cxnSpLocks/>
            <a:endCxn id="153" idx="1"/>
          </p:cNvCxnSpPr>
          <p:nvPr/>
        </p:nvCxnSpPr>
        <p:spPr>
          <a:xfrm flipV="1">
            <a:off x="5695527" y="1851137"/>
            <a:ext cx="0" cy="307476"/>
          </a:xfrm>
          <a:prstGeom prst="line">
            <a:avLst/>
          </a:prstGeom>
          <a:ln w="31750"/>
        </p:spPr>
        <p:style>
          <a:lnRef idx="3">
            <a:schemeClr val="dk1"/>
          </a:lnRef>
          <a:fillRef idx="0">
            <a:schemeClr val="dk1"/>
          </a:fillRef>
          <a:effectRef idx="2">
            <a:schemeClr val="dk1"/>
          </a:effectRef>
          <a:fontRef idx="minor">
            <a:schemeClr val="tx1"/>
          </a:fontRef>
        </p:style>
      </p:cxnSp>
      <p:cxnSp>
        <p:nvCxnSpPr>
          <p:cNvPr id="263" name="Straight Connector 262">
            <a:extLst>
              <a:ext uri="{FF2B5EF4-FFF2-40B4-BE49-F238E27FC236}">
                <a16:creationId xmlns:a16="http://schemas.microsoft.com/office/drawing/2014/main" id="{3837BDBA-2894-F99D-10BE-095EDFE06712}"/>
              </a:ext>
            </a:extLst>
          </p:cNvPr>
          <p:cNvCxnSpPr>
            <a:cxnSpLocks/>
          </p:cNvCxnSpPr>
          <p:nvPr/>
        </p:nvCxnSpPr>
        <p:spPr>
          <a:xfrm flipV="1">
            <a:off x="6128628" y="2239360"/>
            <a:ext cx="0" cy="468995"/>
          </a:xfrm>
          <a:prstGeom prst="line">
            <a:avLst/>
          </a:prstGeom>
          <a:ln w="31750"/>
        </p:spPr>
        <p:style>
          <a:lnRef idx="3">
            <a:schemeClr val="dk1"/>
          </a:lnRef>
          <a:fillRef idx="0">
            <a:schemeClr val="dk1"/>
          </a:fillRef>
          <a:effectRef idx="2">
            <a:schemeClr val="dk1"/>
          </a:effectRef>
          <a:fontRef idx="minor">
            <a:schemeClr val="tx1"/>
          </a:fontRef>
        </p:style>
      </p:cxnSp>
      <p:sp>
        <p:nvSpPr>
          <p:cNvPr id="267" name="Triangle 266">
            <a:extLst>
              <a:ext uri="{FF2B5EF4-FFF2-40B4-BE49-F238E27FC236}">
                <a16:creationId xmlns:a16="http://schemas.microsoft.com/office/drawing/2014/main" id="{6A6BB414-BF20-6794-192C-B4FEDABCD18B}"/>
              </a:ext>
            </a:extLst>
          </p:cNvPr>
          <p:cNvSpPr/>
          <p:nvPr/>
        </p:nvSpPr>
        <p:spPr>
          <a:xfrm rot="5400000">
            <a:off x="6161404" y="2629335"/>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FFAE1EA3-6715-ED6F-BAB3-1F9DE93DA5D3}"/>
              </a:ext>
            </a:extLst>
          </p:cNvPr>
          <p:cNvCxnSpPr>
            <a:cxnSpLocks/>
            <a:stCxn id="267" idx="3"/>
          </p:cNvCxnSpPr>
          <p:nvPr/>
        </p:nvCxnSpPr>
        <p:spPr>
          <a:xfrm flipH="1" flipV="1">
            <a:off x="6140305" y="2708355"/>
            <a:ext cx="60612" cy="1"/>
          </a:xfrm>
          <a:prstGeom prst="line">
            <a:avLst/>
          </a:prstGeom>
          <a:ln w="31750"/>
        </p:spPr>
        <p:style>
          <a:lnRef idx="3">
            <a:schemeClr val="dk1"/>
          </a:lnRef>
          <a:fillRef idx="0">
            <a:schemeClr val="dk1"/>
          </a:fillRef>
          <a:effectRef idx="2">
            <a:schemeClr val="dk1"/>
          </a:effectRef>
          <a:fontRef idx="minor">
            <a:schemeClr val="tx1"/>
          </a:fontRef>
        </p:style>
      </p:cxnSp>
      <p:cxnSp>
        <p:nvCxnSpPr>
          <p:cNvPr id="280" name="Straight Connector 279">
            <a:extLst>
              <a:ext uri="{FF2B5EF4-FFF2-40B4-BE49-F238E27FC236}">
                <a16:creationId xmlns:a16="http://schemas.microsoft.com/office/drawing/2014/main" id="{48C13195-EB8A-FE1E-6DF9-5CB725025FAC}"/>
              </a:ext>
            </a:extLst>
          </p:cNvPr>
          <p:cNvCxnSpPr>
            <a:cxnSpLocks/>
            <a:stCxn id="63" idx="4"/>
          </p:cNvCxnSpPr>
          <p:nvPr/>
        </p:nvCxnSpPr>
        <p:spPr>
          <a:xfrm>
            <a:off x="4312135" y="1306769"/>
            <a:ext cx="0" cy="479066"/>
          </a:xfrm>
          <a:prstGeom prst="line">
            <a:avLst/>
          </a:prstGeom>
          <a:ln w="31750"/>
        </p:spPr>
        <p:style>
          <a:lnRef idx="3">
            <a:schemeClr val="dk1"/>
          </a:lnRef>
          <a:fillRef idx="0">
            <a:schemeClr val="dk1"/>
          </a:fillRef>
          <a:effectRef idx="2">
            <a:schemeClr val="dk1"/>
          </a:effectRef>
          <a:fontRef idx="minor">
            <a:schemeClr val="tx1"/>
          </a:fontRef>
        </p:style>
      </p:cxnSp>
      <p:cxnSp>
        <p:nvCxnSpPr>
          <p:cNvPr id="283" name="Straight Connector 282">
            <a:extLst>
              <a:ext uri="{FF2B5EF4-FFF2-40B4-BE49-F238E27FC236}">
                <a16:creationId xmlns:a16="http://schemas.microsoft.com/office/drawing/2014/main" id="{7D00435A-5FE6-BE78-4627-9A052FBBAE3A}"/>
              </a:ext>
            </a:extLst>
          </p:cNvPr>
          <p:cNvCxnSpPr>
            <a:cxnSpLocks/>
            <a:stCxn id="63" idx="3"/>
          </p:cNvCxnSpPr>
          <p:nvPr/>
        </p:nvCxnSpPr>
        <p:spPr>
          <a:xfrm>
            <a:off x="4099219" y="1306769"/>
            <a:ext cx="0" cy="940326"/>
          </a:xfrm>
          <a:prstGeom prst="line">
            <a:avLst/>
          </a:prstGeom>
          <a:ln w="31750"/>
        </p:spPr>
        <p:style>
          <a:lnRef idx="3">
            <a:schemeClr val="dk1"/>
          </a:lnRef>
          <a:fillRef idx="0">
            <a:schemeClr val="dk1"/>
          </a:fillRef>
          <a:effectRef idx="2">
            <a:schemeClr val="dk1"/>
          </a:effectRef>
          <a:fontRef idx="minor">
            <a:schemeClr val="tx1"/>
          </a:fontRef>
        </p:style>
      </p:cxnSp>
      <p:sp>
        <p:nvSpPr>
          <p:cNvPr id="289" name="Triangle 288">
            <a:extLst>
              <a:ext uri="{FF2B5EF4-FFF2-40B4-BE49-F238E27FC236}">
                <a16:creationId xmlns:a16="http://schemas.microsoft.com/office/drawing/2014/main" id="{8A33C44C-A06F-7044-8E0D-5A11047123E5}"/>
              </a:ext>
            </a:extLst>
          </p:cNvPr>
          <p:cNvSpPr/>
          <p:nvPr/>
        </p:nvSpPr>
        <p:spPr>
          <a:xfrm rot="10800000">
            <a:off x="8026653" y="3243874"/>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0" name="Straight Connector 289">
            <a:extLst>
              <a:ext uri="{FF2B5EF4-FFF2-40B4-BE49-F238E27FC236}">
                <a16:creationId xmlns:a16="http://schemas.microsoft.com/office/drawing/2014/main" id="{5A016009-EACB-7AD9-C5D9-EE2E42D40D27}"/>
              </a:ext>
            </a:extLst>
          </p:cNvPr>
          <p:cNvCxnSpPr>
            <a:cxnSpLocks/>
            <a:stCxn id="231" idx="2"/>
            <a:endCxn id="289" idx="3"/>
          </p:cNvCxnSpPr>
          <p:nvPr/>
        </p:nvCxnSpPr>
        <p:spPr>
          <a:xfrm>
            <a:off x="8138249" y="2989982"/>
            <a:ext cx="6937" cy="253892"/>
          </a:xfrm>
          <a:prstGeom prst="line">
            <a:avLst/>
          </a:prstGeom>
          <a:ln w="31750"/>
        </p:spPr>
        <p:style>
          <a:lnRef idx="3">
            <a:schemeClr val="dk1"/>
          </a:lnRef>
          <a:fillRef idx="0">
            <a:schemeClr val="dk1"/>
          </a:fillRef>
          <a:effectRef idx="2">
            <a:schemeClr val="dk1"/>
          </a:effectRef>
          <a:fontRef idx="minor">
            <a:schemeClr val="tx1"/>
          </a:fontRef>
        </p:style>
      </p:cxnSp>
      <p:cxnSp>
        <p:nvCxnSpPr>
          <p:cNvPr id="294" name="Straight Connector 293">
            <a:extLst>
              <a:ext uri="{FF2B5EF4-FFF2-40B4-BE49-F238E27FC236}">
                <a16:creationId xmlns:a16="http://schemas.microsoft.com/office/drawing/2014/main" id="{5873E0B9-3512-F1BD-46B2-D38804E5DD17}"/>
              </a:ext>
            </a:extLst>
          </p:cNvPr>
          <p:cNvCxnSpPr>
            <a:cxnSpLocks/>
            <a:stCxn id="108" idx="2"/>
            <a:endCxn id="168" idx="0"/>
          </p:cNvCxnSpPr>
          <p:nvPr/>
        </p:nvCxnSpPr>
        <p:spPr>
          <a:xfrm>
            <a:off x="8130305" y="6012210"/>
            <a:ext cx="0" cy="299813"/>
          </a:xfrm>
          <a:prstGeom prst="line">
            <a:avLst/>
          </a:prstGeom>
          <a:ln w="31750"/>
        </p:spPr>
        <p:style>
          <a:lnRef idx="3">
            <a:schemeClr val="dk1"/>
          </a:lnRef>
          <a:fillRef idx="0">
            <a:schemeClr val="dk1"/>
          </a:fillRef>
          <a:effectRef idx="2">
            <a:schemeClr val="dk1"/>
          </a:effectRef>
          <a:fontRef idx="minor">
            <a:schemeClr val="tx1"/>
          </a:fontRef>
        </p:style>
      </p:cxnSp>
      <p:sp>
        <p:nvSpPr>
          <p:cNvPr id="298" name="Triangle 297">
            <a:extLst>
              <a:ext uri="{FF2B5EF4-FFF2-40B4-BE49-F238E27FC236}">
                <a16:creationId xmlns:a16="http://schemas.microsoft.com/office/drawing/2014/main" id="{8252C780-F9FF-3480-5066-99A7453BEF49}"/>
              </a:ext>
            </a:extLst>
          </p:cNvPr>
          <p:cNvSpPr/>
          <p:nvPr/>
        </p:nvSpPr>
        <p:spPr>
          <a:xfrm rot="10800000">
            <a:off x="8011000" y="6153982"/>
            <a:ext cx="237067" cy="15804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TextBox 305">
            <a:extLst>
              <a:ext uri="{FF2B5EF4-FFF2-40B4-BE49-F238E27FC236}">
                <a16:creationId xmlns:a16="http://schemas.microsoft.com/office/drawing/2014/main" id="{4378EAD1-D1B7-B5A2-408E-FE819F7AB929}"/>
              </a:ext>
            </a:extLst>
          </p:cNvPr>
          <p:cNvSpPr txBox="1"/>
          <p:nvPr/>
        </p:nvSpPr>
        <p:spPr>
          <a:xfrm>
            <a:off x="11644084" y="5057765"/>
            <a:ext cx="449034" cy="307777"/>
          </a:xfrm>
          <a:prstGeom prst="rect">
            <a:avLst/>
          </a:prstGeom>
          <a:noFill/>
        </p:spPr>
        <p:txBody>
          <a:bodyPr wrap="none" rtlCol="0">
            <a:spAutoFit/>
          </a:bodyPr>
          <a:lstStyle/>
          <a:p>
            <a:pPr algn="ctr"/>
            <a:r>
              <a:rPr lang="en-US" sz="1400" b="1" dirty="0">
                <a:solidFill>
                  <a:srgbClr val="FF0000"/>
                </a:solidFill>
              </a:rPr>
              <a:t>YES</a:t>
            </a:r>
          </a:p>
        </p:txBody>
      </p:sp>
      <p:sp>
        <p:nvSpPr>
          <p:cNvPr id="348" name="TextBox 347">
            <a:extLst>
              <a:ext uri="{FF2B5EF4-FFF2-40B4-BE49-F238E27FC236}">
                <a16:creationId xmlns:a16="http://schemas.microsoft.com/office/drawing/2014/main" id="{7693439F-5975-4D20-C34E-BCB0A9739BB7}"/>
              </a:ext>
            </a:extLst>
          </p:cNvPr>
          <p:cNvSpPr txBox="1"/>
          <p:nvPr/>
        </p:nvSpPr>
        <p:spPr>
          <a:xfrm>
            <a:off x="2839161" y="1495016"/>
            <a:ext cx="425117" cy="307777"/>
          </a:xfrm>
          <a:prstGeom prst="rect">
            <a:avLst/>
          </a:prstGeom>
          <a:noFill/>
        </p:spPr>
        <p:txBody>
          <a:bodyPr wrap="none" rtlCol="0">
            <a:spAutoFit/>
          </a:bodyPr>
          <a:lstStyle/>
          <a:p>
            <a:pPr algn="ctr"/>
            <a:r>
              <a:rPr lang="en-US" sz="1400" b="1" dirty="0">
                <a:solidFill>
                  <a:srgbClr val="FF0000"/>
                </a:solidFill>
              </a:rPr>
              <a:t>NO</a:t>
            </a:r>
          </a:p>
        </p:txBody>
      </p:sp>
      <p:cxnSp>
        <p:nvCxnSpPr>
          <p:cNvPr id="351" name="Straight Connector 350">
            <a:extLst>
              <a:ext uri="{FF2B5EF4-FFF2-40B4-BE49-F238E27FC236}">
                <a16:creationId xmlns:a16="http://schemas.microsoft.com/office/drawing/2014/main" id="{AD5BC691-7C12-A8A7-94CB-FA46677AD7E9}"/>
              </a:ext>
            </a:extLst>
          </p:cNvPr>
          <p:cNvCxnSpPr>
            <a:cxnSpLocks/>
          </p:cNvCxnSpPr>
          <p:nvPr/>
        </p:nvCxnSpPr>
        <p:spPr>
          <a:xfrm>
            <a:off x="3344458" y="1814348"/>
            <a:ext cx="0" cy="601076"/>
          </a:xfrm>
          <a:prstGeom prst="line">
            <a:avLst/>
          </a:prstGeom>
          <a:ln w="31750"/>
        </p:spPr>
        <p:style>
          <a:lnRef idx="3">
            <a:schemeClr val="dk1"/>
          </a:lnRef>
          <a:fillRef idx="0">
            <a:schemeClr val="dk1"/>
          </a:fillRef>
          <a:effectRef idx="2">
            <a:schemeClr val="dk1"/>
          </a:effectRef>
          <a:fontRef idx="minor">
            <a:schemeClr val="tx1"/>
          </a:fontRef>
        </p:style>
      </p:cxnSp>
      <p:sp>
        <p:nvSpPr>
          <p:cNvPr id="356" name="TextBox 355">
            <a:extLst>
              <a:ext uri="{FF2B5EF4-FFF2-40B4-BE49-F238E27FC236}">
                <a16:creationId xmlns:a16="http://schemas.microsoft.com/office/drawing/2014/main" id="{7D846F20-8FF4-0C26-8A4C-8412DDA7B7F8}"/>
              </a:ext>
            </a:extLst>
          </p:cNvPr>
          <p:cNvSpPr txBox="1"/>
          <p:nvPr/>
        </p:nvSpPr>
        <p:spPr>
          <a:xfrm>
            <a:off x="4697086" y="1526410"/>
            <a:ext cx="950902" cy="307777"/>
          </a:xfrm>
          <a:prstGeom prst="rect">
            <a:avLst/>
          </a:prstGeom>
          <a:noFill/>
        </p:spPr>
        <p:txBody>
          <a:bodyPr wrap="none" rtlCol="0">
            <a:spAutoFit/>
          </a:bodyPr>
          <a:lstStyle/>
          <a:p>
            <a:pPr algn="ctr"/>
            <a:r>
              <a:rPr lang="en-US" sz="1400" b="1" dirty="0"/>
              <a:t>TRAIN SET</a:t>
            </a:r>
          </a:p>
        </p:txBody>
      </p:sp>
      <p:sp>
        <p:nvSpPr>
          <p:cNvPr id="357" name="TextBox 356">
            <a:extLst>
              <a:ext uri="{FF2B5EF4-FFF2-40B4-BE49-F238E27FC236}">
                <a16:creationId xmlns:a16="http://schemas.microsoft.com/office/drawing/2014/main" id="{AC08DB5B-E826-8152-3808-9F5406628C86}"/>
              </a:ext>
            </a:extLst>
          </p:cNvPr>
          <p:cNvSpPr txBox="1"/>
          <p:nvPr/>
        </p:nvSpPr>
        <p:spPr>
          <a:xfrm>
            <a:off x="4771228" y="1991977"/>
            <a:ext cx="832024" cy="307777"/>
          </a:xfrm>
          <a:prstGeom prst="rect">
            <a:avLst/>
          </a:prstGeom>
          <a:noFill/>
        </p:spPr>
        <p:txBody>
          <a:bodyPr wrap="none" rtlCol="0">
            <a:spAutoFit/>
          </a:bodyPr>
          <a:lstStyle/>
          <a:p>
            <a:pPr algn="ctr"/>
            <a:r>
              <a:rPr lang="en-US" sz="1400" b="1" dirty="0"/>
              <a:t>TEST SET</a:t>
            </a:r>
          </a:p>
        </p:txBody>
      </p:sp>
      <p:sp>
        <p:nvSpPr>
          <p:cNvPr id="358" name="TextBox 357">
            <a:extLst>
              <a:ext uri="{FF2B5EF4-FFF2-40B4-BE49-F238E27FC236}">
                <a16:creationId xmlns:a16="http://schemas.microsoft.com/office/drawing/2014/main" id="{98D504E5-39BA-E0DB-FEF4-C486664D3224}"/>
              </a:ext>
            </a:extLst>
          </p:cNvPr>
          <p:cNvSpPr txBox="1"/>
          <p:nvPr/>
        </p:nvSpPr>
        <p:spPr>
          <a:xfrm>
            <a:off x="6673513" y="5061851"/>
            <a:ext cx="611065" cy="307777"/>
          </a:xfrm>
          <a:prstGeom prst="rect">
            <a:avLst/>
          </a:prstGeom>
          <a:noFill/>
        </p:spPr>
        <p:txBody>
          <a:bodyPr wrap="square" rtlCol="0">
            <a:spAutoFit/>
          </a:bodyPr>
          <a:lstStyle/>
          <a:p>
            <a:pPr algn="ctr"/>
            <a:r>
              <a:rPr lang="en-US" sz="1400" b="1" dirty="0">
                <a:solidFill>
                  <a:srgbClr val="FF0000"/>
                </a:solidFill>
              </a:rPr>
              <a:t>NO : (</a:t>
            </a:r>
          </a:p>
        </p:txBody>
      </p:sp>
      <p:cxnSp>
        <p:nvCxnSpPr>
          <p:cNvPr id="359" name="Straight Connector 358">
            <a:extLst>
              <a:ext uri="{FF2B5EF4-FFF2-40B4-BE49-F238E27FC236}">
                <a16:creationId xmlns:a16="http://schemas.microsoft.com/office/drawing/2014/main" id="{81DF647B-2794-A4E9-55E8-1FCDBC2728E7}"/>
              </a:ext>
            </a:extLst>
          </p:cNvPr>
          <p:cNvCxnSpPr>
            <a:cxnSpLocks/>
            <a:stCxn id="108" idx="1"/>
            <a:endCxn id="361" idx="3"/>
          </p:cNvCxnSpPr>
          <p:nvPr/>
        </p:nvCxnSpPr>
        <p:spPr>
          <a:xfrm flipH="1">
            <a:off x="6686481" y="5401199"/>
            <a:ext cx="499034" cy="1355"/>
          </a:xfrm>
          <a:prstGeom prst="line">
            <a:avLst/>
          </a:prstGeom>
          <a:ln w="31750"/>
        </p:spPr>
        <p:style>
          <a:lnRef idx="3">
            <a:schemeClr val="dk1"/>
          </a:lnRef>
          <a:fillRef idx="0">
            <a:schemeClr val="dk1"/>
          </a:fillRef>
          <a:effectRef idx="2">
            <a:schemeClr val="dk1"/>
          </a:effectRef>
          <a:fontRef idx="minor">
            <a:schemeClr val="tx1"/>
          </a:fontRef>
        </p:style>
      </p:cxnSp>
      <p:sp>
        <p:nvSpPr>
          <p:cNvPr id="361" name="Terminator 360">
            <a:extLst>
              <a:ext uri="{FF2B5EF4-FFF2-40B4-BE49-F238E27FC236}">
                <a16:creationId xmlns:a16="http://schemas.microsoft.com/office/drawing/2014/main" id="{FDAA3AA8-0388-E916-B394-7619C8C86B7C}"/>
              </a:ext>
            </a:extLst>
          </p:cNvPr>
          <p:cNvSpPr/>
          <p:nvPr/>
        </p:nvSpPr>
        <p:spPr>
          <a:xfrm>
            <a:off x="4812822" y="5096463"/>
            <a:ext cx="1873659" cy="612181"/>
          </a:xfrm>
          <a:prstGeom prst="flowChartTerminator">
            <a:avLst/>
          </a:prstGeom>
          <a:solidFill>
            <a:schemeClr val="accent6">
              <a:lumMod val="40000"/>
              <a:lumOff val="6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Revisit the problem (Go to step 1)</a:t>
            </a:r>
          </a:p>
        </p:txBody>
      </p:sp>
      <p:cxnSp>
        <p:nvCxnSpPr>
          <p:cNvPr id="374" name="Straight Connector 373">
            <a:extLst>
              <a:ext uri="{FF2B5EF4-FFF2-40B4-BE49-F238E27FC236}">
                <a16:creationId xmlns:a16="http://schemas.microsoft.com/office/drawing/2014/main" id="{EC2FAFFF-11A0-2CE3-3914-8122DC2A51C3}"/>
              </a:ext>
            </a:extLst>
          </p:cNvPr>
          <p:cNvCxnSpPr>
            <a:cxnSpLocks/>
          </p:cNvCxnSpPr>
          <p:nvPr/>
        </p:nvCxnSpPr>
        <p:spPr>
          <a:xfrm>
            <a:off x="4600220" y="4194810"/>
            <a:ext cx="0" cy="2490328"/>
          </a:xfrm>
          <a:prstGeom prst="line">
            <a:avLst/>
          </a:prstGeom>
          <a:ln w="31750"/>
        </p:spPr>
        <p:style>
          <a:lnRef idx="3">
            <a:schemeClr val="dk1"/>
          </a:lnRef>
          <a:fillRef idx="0">
            <a:schemeClr val="dk1"/>
          </a:fillRef>
          <a:effectRef idx="2">
            <a:schemeClr val="dk1"/>
          </a:effectRef>
          <a:fontRef idx="minor">
            <a:schemeClr val="tx1"/>
          </a:fontRef>
        </p:style>
      </p:cxnSp>
      <p:cxnSp>
        <p:nvCxnSpPr>
          <p:cNvPr id="376" name="Straight Connector 375">
            <a:extLst>
              <a:ext uri="{FF2B5EF4-FFF2-40B4-BE49-F238E27FC236}">
                <a16:creationId xmlns:a16="http://schemas.microsoft.com/office/drawing/2014/main" id="{8390AA5A-2545-1B2A-459A-CA9A4AC5A916}"/>
              </a:ext>
            </a:extLst>
          </p:cNvPr>
          <p:cNvCxnSpPr>
            <a:cxnSpLocks/>
          </p:cNvCxnSpPr>
          <p:nvPr/>
        </p:nvCxnSpPr>
        <p:spPr>
          <a:xfrm>
            <a:off x="4600220" y="4194521"/>
            <a:ext cx="1092343" cy="289"/>
          </a:xfrm>
          <a:prstGeom prst="line">
            <a:avLst/>
          </a:prstGeom>
          <a:ln w="31750"/>
        </p:spPr>
        <p:style>
          <a:lnRef idx="3">
            <a:schemeClr val="dk1"/>
          </a:lnRef>
          <a:fillRef idx="0">
            <a:schemeClr val="dk1"/>
          </a:fillRef>
          <a:effectRef idx="2">
            <a:schemeClr val="dk1"/>
          </a:effectRef>
          <a:fontRef idx="minor">
            <a:schemeClr val="tx1"/>
          </a:fontRef>
        </p:style>
      </p:cxnSp>
      <p:sp>
        <p:nvSpPr>
          <p:cNvPr id="81" name="Slide Number Placeholder 1">
            <a:extLst>
              <a:ext uri="{FF2B5EF4-FFF2-40B4-BE49-F238E27FC236}">
                <a16:creationId xmlns:a16="http://schemas.microsoft.com/office/drawing/2014/main" id="{20E13EC8-B3C3-4A96-1FD8-4494DF7645A4}"/>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20</a:t>
            </a:r>
          </a:p>
        </p:txBody>
      </p:sp>
    </p:spTree>
    <p:extLst>
      <p:ext uri="{BB962C8B-B14F-4D97-AF65-F5344CB8AC3E}">
        <p14:creationId xmlns:p14="http://schemas.microsoft.com/office/powerpoint/2010/main" val="3754880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4CC7E1-E9A2-1A4F-2976-00238D5496E4}"/>
              </a:ext>
            </a:extLst>
          </p:cNvPr>
          <p:cNvSpPr txBox="1"/>
          <p:nvPr/>
        </p:nvSpPr>
        <p:spPr>
          <a:xfrm>
            <a:off x="0" y="0"/>
            <a:ext cx="4378506" cy="400110"/>
          </a:xfrm>
          <a:prstGeom prst="rect">
            <a:avLst/>
          </a:prstGeom>
          <a:noFill/>
        </p:spPr>
        <p:txBody>
          <a:bodyPr wrap="none" rtlCol="0">
            <a:spAutoFit/>
          </a:bodyPr>
          <a:lstStyle/>
          <a:p>
            <a:r>
              <a:rPr lang="en-US" sz="2000" b="1" dirty="0"/>
              <a:t>Resources to start on your ML journey !</a:t>
            </a:r>
          </a:p>
        </p:txBody>
      </p:sp>
      <p:sp>
        <p:nvSpPr>
          <p:cNvPr id="8" name="TextBox 7">
            <a:extLst>
              <a:ext uri="{FF2B5EF4-FFF2-40B4-BE49-F238E27FC236}">
                <a16:creationId xmlns:a16="http://schemas.microsoft.com/office/drawing/2014/main" id="{A1C18731-3362-07DC-023F-29B01F2D59C4}"/>
              </a:ext>
            </a:extLst>
          </p:cNvPr>
          <p:cNvSpPr txBox="1"/>
          <p:nvPr/>
        </p:nvSpPr>
        <p:spPr>
          <a:xfrm>
            <a:off x="23191" y="303937"/>
            <a:ext cx="12145617" cy="3016210"/>
          </a:xfrm>
          <a:prstGeom prst="rect">
            <a:avLst/>
          </a:prstGeom>
          <a:noFill/>
        </p:spPr>
        <p:txBody>
          <a:bodyPr wrap="square" rtlCol="0">
            <a:spAutoFit/>
          </a:bodyPr>
          <a:lstStyle/>
          <a:p>
            <a:r>
              <a:rPr lang="en-US" b="1" dirty="0"/>
              <a:t>Textbooks</a:t>
            </a:r>
          </a:p>
          <a:p>
            <a:pPr marL="342900" indent="-342900">
              <a:buFont typeface="+mj-lt"/>
              <a:buAutoNum type="arabicPeriod"/>
            </a:pPr>
            <a:r>
              <a:rPr lang="en-US" b="1" dirty="0"/>
              <a:t>Machine Learning : A Probabilistic Approach </a:t>
            </a:r>
            <a:r>
              <a:rPr lang="en-US" dirty="0"/>
              <a:t>by</a:t>
            </a:r>
            <a:r>
              <a:rPr lang="en-US" b="1" dirty="0"/>
              <a:t> Kevin P. Murphy</a:t>
            </a:r>
          </a:p>
          <a:p>
            <a:pPr marL="800100" lvl="1" indent="-342900">
              <a:buFont typeface="Arial" panose="020B0604020202020204" pitchFamily="34" charset="0"/>
              <a:buChar char="•"/>
            </a:pPr>
            <a:r>
              <a:rPr lang="en-US" sz="1600" dirty="0"/>
              <a:t>Excellent book that dives right into the math of some common machine learning algorithms</a:t>
            </a:r>
          </a:p>
          <a:p>
            <a:pPr marL="342900" indent="-342900">
              <a:buFont typeface="+mj-lt"/>
              <a:buAutoNum type="arabicPeriod"/>
            </a:pPr>
            <a:r>
              <a:rPr lang="en-US" b="1" dirty="0"/>
              <a:t>Elements of Statistical Learning </a:t>
            </a:r>
            <a:r>
              <a:rPr lang="en-US" dirty="0"/>
              <a:t>by</a:t>
            </a:r>
            <a:r>
              <a:rPr lang="en-US" b="1" dirty="0"/>
              <a:t> Trevor Hastie and Robert </a:t>
            </a:r>
            <a:r>
              <a:rPr lang="en-US" b="1" dirty="0" err="1"/>
              <a:t>Tibshirani</a:t>
            </a:r>
            <a:r>
              <a:rPr lang="en-US" b="1" dirty="0"/>
              <a:t> and Jerome Friedman </a:t>
            </a:r>
          </a:p>
          <a:p>
            <a:pPr marL="800100" lvl="1" indent="-342900">
              <a:buFont typeface="Arial" panose="020B0604020202020204" pitchFamily="34" charset="0"/>
              <a:buChar char="•"/>
            </a:pPr>
            <a:r>
              <a:rPr lang="en-US" sz="1600" dirty="0"/>
              <a:t>A more advanced level introduction to machine learning. Skips a lot of the derivation parts. (Not for faint hearted !)</a:t>
            </a:r>
          </a:p>
          <a:p>
            <a:pPr marL="342900" indent="-342900">
              <a:buFont typeface="+mj-lt"/>
              <a:buAutoNum type="arabicPeriod"/>
            </a:pPr>
            <a:r>
              <a:rPr lang="en-US" b="1" dirty="0"/>
              <a:t>Hands on Machine Learning with Scikit-Learn, </a:t>
            </a:r>
            <a:r>
              <a:rPr lang="en-US" b="1" dirty="0" err="1"/>
              <a:t>Keras</a:t>
            </a:r>
            <a:r>
              <a:rPr lang="en-US" b="1" dirty="0"/>
              <a:t> and </a:t>
            </a:r>
            <a:r>
              <a:rPr lang="en-US" b="1" dirty="0" err="1"/>
              <a:t>Tensorflow</a:t>
            </a:r>
            <a:r>
              <a:rPr lang="en-US" b="1" dirty="0"/>
              <a:t> </a:t>
            </a:r>
            <a:r>
              <a:rPr lang="en-US" dirty="0"/>
              <a:t>by</a:t>
            </a:r>
            <a:r>
              <a:rPr lang="en-US" b="1" dirty="0"/>
              <a:t> </a:t>
            </a:r>
            <a:r>
              <a:rPr lang="en-US" b="1" dirty="0" err="1"/>
              <a:t>Aurelien</a:t>
            </a:r>
            <a:r>
              <a:rPr lang="en-US" b="1" dirty="0"/>
              <a:t> </a:t>
            </a:r>
            <a:r>
              <a:rPr lang="en-US" b="1" dirty="0" err="1"/>
              <a:t>Geron</a:t>
            </a:r>
            <a:r>
              <a:rPr lang="en-US" b="1" dirty="0"/>
              <a:t> </a:t>
            </a:r>
          </a:p>
          <a:p>
            <a:pPr marL="800100" lvl="1" indent="-342900">
              <a:buFont typeface="Arial" panose="020B0604020202020204" pitchFamily="34" charset="0"/>
              <a:buChar char="•"/>
            </a:pPr>
            <a:r>
              <a:rPr lang="en-US" sz="1600" dirty="0"/>
              <a:t>Great book to start with ! Guided tutorials and explanations to building and training machine learning models without diving too much into the math.</a:t>
            </a:r>
          </a:p>
          <a:p>
            <a:pPr marL="342900" indent="-342900">
              <a:buFont typeface="+mj-lt"/>
              <a:buAutoNum type="arabicPeriod"/>
            </a:pPr>
            <a:r>
              <a:rPr lang="en-US" b="1" dirty="0"/>
              <a:t>Deep Learning with Python </a:t>
            </a:r>
            <a:r>
              <a:rPr lang="en-US" dirty="0"/>
              <a:t>by</a:t>
            </a:r>
            <a:r>
              <a:rPr lang="en-US" b="1" dirty="0"/>
              <a:t> Francois Chollet</a:t>
            </a:r>
          </a:p>
          <a:p>
            <a:pPr marL="342900" indent="-342900">
              <a:buFont typeface="+mj-lt"/>
              <a:buAutoNum type="arabicPeriod"/>
            </a:pPr>
            <a:r>
              <a:rPr lang="en-US" b="1" dirty="0">
                <a:hlinkClick r:id="rId3"/>
              </a:rPr>
              <a:t>https://www.deeplearningbook.org</a:t>
            </a:r>
            <a:r>
              <a:rPr lang="en-US" b="1" dirty="0"/>
              <a:t> </a:t>
            </a:r>
            <a:r>
              <a:rPr lang="en-US" dirty="0"/>
              <a:t>by</a:t>
            </a:r>
            <a:r>
              <a:rPr lang="en-US" b="1" dirty="0"/>
              <a:t> Ian goodfellow and </a:t>
            </a:r>
            <a:r>
              <a:rPr lang="en-US" b="1" dirty="0" err="1"/>
              <a:t>Yoshua</a:t>
            </a:r>
            <a:r>
              <a:rPr lang="en-US" b="1" dirty="0"/>
              <a:t> </a:t>
            </a:r>
            <a:r>
              <a:rPr lang="en-US" b="1" dirty="0" err="1"/>
              <a:t>Bengio</a:t>
            </a:r>
            <a:r>
              <a:rPr lang="en-US" b="1" dirty="0"/>
              <a:t> and Aaron Courville</a:t>
            </a:r>
          </a:p>
          <a:p>
            <a:pPr marL="800100" lvl="1" indent="-342900">
              <a:buFont typeface="Arial" panose="020B0604020202020204" pitchFamily="34" charset="0"/>
              <a:buChar char="•"/>
            </a:pPr>
            <a:r>
              <a:rPr lang="en-US" sz="1600" dirty="0"/>
              <a:t>Excellent book to follow for building and training neural networks !</a:t>
            </a:r>
          </a:p>
        </p:txBody>
      </p:sp>
      <p:sp>
        <p:nvSpPr>
          <p:cNvPr id="9" name="TextBox 8">
            <a:extLst>
              <a:ext uri="{FF2B5EF4-FFF2-40B4-BE49-F238E27FC236}">
                <a16:creationId xmlns:a16="http://schemas.microsoft.com/office/drawing/2014/main" id="{5AD09F63-3239-18F7-5A10-BA034D1E4FD6}"/>
              </a:ext>
            </a:extLst>
          </p:cNvPr>
          <p:cNvSpPr txBox="1"/>
          <p:nvPr/>
        </p:nvSpPr>
        <p:spPr>
          <a:xfrm>
            <a:off x="44223" y="3870178"/>
            <a:ext cx="2531717" cy="369332"/>
          </a:xfrm>
          <a:prstGeom prst="rect">
            <a:avLst/>
          </a:prstGeom>
          <a:noFill/>
        </p:spPr>
        <p:txBody>
          <a:bodyPr wrap="square" rtlCol="0">
            <a:spAutoFit/>
          </a:bodyPr>
          <a:lstStyle/>
          <a:p>
            <a:r>
              <a:rPr lang="en-US" b="1" dirty="0">
                <a:hlinkClick r:id="rId4"/>
              </a:rPr>
              <a:t>Neural net visualization</a:t>
            </a:r>
            <a:endParaRPr lang="en-US" b="1" dirty="0"/>
          </a:p>
        </p:txBody>
      </p:sp>
      <p:sp>
        <p:nvSpPr>
          <p:cNvPr id="12" name="TextBox 11">
            <a:extLst>
              <a:ext uri="{FF2B5EF4-FFF2-40B4-BE49-F238E27FC236}">
                <a16:creationId xmlns:a16="http://schemas.microsoft.com/office/drawing/2014/main" id="{8A18B6B4-27DD-1C2E-D474-B41B80248F0D}"/>
              </a:ext>
            </a:extLst>
          </p:cNvPr>
          <p:cNvSpPr txBox="1"/>
          <p:nvPr/>
        </p:nvSpPr>
        <p:spPr>
          <a:xfrm>
            <a:off x="44223" y="4360801"/>
            <a:ext cx="11993217" cy="1354217"/>
          </a:xfrm>
          <a:prstGeom prst="rect">
            <a:avLst/>
          </a:prstGeom>
          <a:noFill/>
        </p:spPr>
        <p:txBody>
          <a:bodyPr wrap="square" rtlCol="0">
            <a:spAutoFit/>
          </a:bodyPr>
          <a:lstStyle/>
          <a:p>
            <a:r>
              <a:rPr lang="en-US" b="1" dirty="0" err="1"/>
              <a:t>Youtube</a:t>
            </a:r>
            <a:r>
              <a:rPr lang="en-US" b="1" dirty="0"/>
              <a:t> video links by 3Blue1Brown on Deep Learning</a:t>
            </a:r>
          </a:p>
          <a:p>
            <a:pPr marL="457200" indent="-457200">
              <a:buAutoNum type="arabicPeriod"/>
            </a:pPr>
            <a:r>
              <a:rPr lang="en-US" sz="1600" dirty="0">
                <a:hlinkClick r:id="rId5"/>
              </a:rPr>
              <a:t>But what is a neural network ? | Chapter 1, Deep Learning</a:t>
            </a:r>
            <a:endParaRPr lang="en-US" sz="1600" dirty="0"/>
          </a:p>
          <a:p>
            <a:pPr marL="457200" indent="-457200">
              <a:buAutoNum type="arabicPeriod"/>
            </a:pPr>
            <a:r>
              <a:rPr lang="en-US" sz="1600" dirty="0">
                <a:hlinkClick r:id="rId6"/>
              </a:rPr>
              <a:t>Gradient Descent, how neural networks learn | Chapter 2, Deep Learning</a:t>
            </a:r>
            <a:endParaRPr lang="en-US" sz="1600" dirty="0"/>
          </a:p>
          <a:p>
            <a:pPr marL="457200" indent="-457200">
              <a:buAutoNum type="arabicPeriod"/>
            </a:pPr>
            <a:r>
              <a:rPr lang="en-US" sz="1600" dirty="0">
                <a:hlinkClick r:id="rId7"/>
              </a:rPr>
              <a:t>What is backpropagation really doing ? | Chapter 3, Deep Learning</a:t>
            </a:r>
            <a:endParaRPr lang="en-US" sz="1600" dirty="0"/>
          </a:p>
          <a:p>
            <a:pPr marL="457200" indent="-457200">
              <a:buAutoNum type="arabicPeriod"/>
            </a:pPr>
            <a:r>
              <a:rPr lang="en-US" sz="1600" dirty="0">
                <a:hlinkClick r:id="rId8"/>
              </a:rPr>
              <a:t>Backpropagation calculus | Chapter 4, Deep Learning</a:t>
            </a:r>
            <a:endParaRPr lang="en-US" sz="1600" dirty="0"/>
          </a:p>
        </p:txBody>
      </p:sp>
      <p:sp>
        <p:nvSpPr>
          <p:cNvPr id="16" name="TextBox 15">
            <a:extLst>
              <a:ext uri="{FF2B5EF4-FFF2-40B4-BE49-F238E27FC236}">
                <a16:creationId xmlns:a16="http://schemas.microsoft.com/office/drawing/2014/main" id="{FBF64B31-1A2B-78CD-7CFB-45E193E1D702}"/>
              </a:ext>
            </a:extLst>
          </p:cNvPr>
          <p:cNvSpPr txBox="1"/>
          <p:nvPr/>
        </p:nvSpPr>
        <p:spPr>
          <a:xfrm>
            <a:off x="44223" y="5957273"/>
            <a:ext cx="6149008" cy="861774"/>
          </a:xfrm>
          <a:prstGeom prst="rect">
            <a:avLst/>
          </a:prstGeom>
          <a:noFill/>
        </p:spPr>
        <p:txBody>
          <a:bodyPr wrap="square">
            <a:spAutoFit/>
          </a:bodyPr>
          <a:lstStyle/>
          <a:p>
            <a:r>
              <a:rPr lang="en-US" b="1" dirty="0"/>
              <a:t>Courses at Johns Hopkins for Upper Level Undergraduates</a:t>
            </a:r>
          </a:p>
          <a:p>
            <a:pPr marL="342900" indent="-342900">
              <a:buFont typeface="Arial" panose="020B0604020202020204" pitchFamily="34" charset="0"/>
              <a:buChar char="•"/>
            </a:pPr>
            <a:r>
              <a:rPr lang="en-US" sz="1600" dirty="0"/>
              <a:t>EN.601.475 (01) Machine Learning -&gt; CSE</a:t>
            </a:r>
          </a:p>
          <a:p>
            <a:pPr marL="342900" indent="-342900">
              <a:buFont typeface="Arial" panose="020B0604020202020204" pitchFamily="34" charset="0"/>
              <a:buChar char="•"/>
            </a:pPr>
            <a:r>
              <a:rPr lang="en-US" sz="1600" dirty="0"/>
              <a:t>EN.540.405 (01) Machine </a:t>
            </a:r>
            <a:r>
              <a:rPr lang="en-US" sz="1600" dirty="0" err="1"/>
              <a:t>Learrning</a:t>
            </a:r>
            <a:r>
              <a:rPr lang="en-US" sz="1600" dirty="0"/>
              <a:t> -&gt; </a:t>
            </a:r>
            <a:r>
              <a:rPr lang="en-US" sz="1600" dirty="0" err="1"/>
              <a:t>ChemBE</a:t>
            </a:r>
            <a:endParaRPr lang="en-US" sz="1600" dirty="0"/>
          </a:p>
        </p:txBody>
      </p:sp>
      <p:sp>
        <p:nvSpPr>
          <p:cNvPr id="13" name="Slide Number Placeholder 1">
            <a:extLst>
              <a:ext uri="{FF2B5EF4-FFF2-40B4-BE49-F238E27FC236}">
                <a16:creationId xmlns:a16="http://schemas.microsoft.com/office/drawing/2014/main" id="{82B0A7AF-3BA1-BA30-0759-02E3E1E0961E}"/>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21</a:t>
            </a:r>
          </a:p>
        </p:txBody>
      </p:sp>
      <p:sp>
        <p:nvSpPr>
          <p:cNvPr id="14" name="TextBox 13">
            <a:extLst>
              <a:ext uri="{FF2B5EF4-FFF2-40B4-BE49-F238E27FC236}">
                <a16:creationId xmlns:a16="http://schemas.microsoft.com/office/drawing/2014/main" id="{DE546680-5C1A-F2E3-F508-D985D993D697}"/>
              </a:ext>
            </a:extLst>
          </p:cNvPr>
          <p:cNvSpPr txBox="1"/>
          <p:nvPr/>
        </p:nvSpPr>
        <p:spPr>
          <a:xfrm>
            <a:off x="4466218" y="6197616"/>
            <a:ext cx="6131858" cy="584775"/>
          </a:xfrm>
          <a:prstGeom prst="rect">
            <a:avLst/>
          </a:prstGeom>
          <a:noFill/>
        </p:spPr>
        <p:txBody>
          <a:bodyPr wrap="square">
            <a:spAutoFit/>
          </a:bodyPr>
          <a:lstStyle/>
          <a:p>
            <a:pPr marL="342900" indent="-342900">
              <a:buFont typeface="Arial" panose="020B0604020202020204" pitchFamily="34" charset="0"/>
              <a:buChar char="•"/>
            </a:pPr>
            <a:r>
              <a:rPr lang="en-US" sz="1600" dirty="0"/>
              <a:t>EN.601.475 (01) Machine Learning for Medical </a:t>
            </a:r>
            <a:r>
              <a:rPr lang="en-US" sz="1600" dirty="0" err="1"/>
              <a:t>Applns</a:t>
            </a:r>
            <a:r>
              <a:rPr lang="en-US" sz="1600" dirty="0"/>
              <a:t> -&gt; ECE</a:t>
            </a:r>
          </a:p>
          <a:p>
            <a:pPr marL="342900" indent="-342900">
              <a:buFont typeface="Arial" panose="020B0604020202020204" pitchFamily="34" charset="0"/>
              <a:buChar char="•"/>
            </a:pPr>
            <a:r>
              <a:rPr lang="en-US" sz="1600" dirty="0"/>
              <a:t>EN.540.405 (01) Machine Learning : Deep Learning  -&gt; CSE</a:t>
            </a:r>
          </a:p>
        </p:txBody>
      </p:sp>
      <p:sp>
        <p:nvSpPr>
          <p:cNvPr id="3" name="TextBox 2">
            <a:extLst>
              <a:ext uri="{FF2B5EF4-FFF2-40B4-BE49-F238E27FC236}">
                <a16:creationId xmlns:a16="http://schemas.microsoft.com/office/drawing/2014/main" id="{8A4B5764-4890-3F9E-175B-1CDBE3958195}"/>
              </a:ext>
            </a:extLst>
          </p:cNvPr>
          <p:cNvSpPr txBox="1"/>
          <p:nvPr/>
        </p:nvSpPr>
        <p:spPr>
          <a:xfrm>
            <a:off x="23191" y="3394637"/>
            <a:ext cx="6135130" cy="369332"/>
          </a:xfrm>
          <a:prstGeom prst="rect">
            <a:avLst/>
          </a:prstGeom>
          <a:noFill/>
        </p:spPr>
        <p:txBody>
          <a:bodyPr wrap="square">
            <a:spAutoFit/>
          </a:bodyPr>
          <a:lstStyle/>
          <a:p>
            <a:r>
              <a:rPr lang="en-US" dirty="0"/>
              <a:t>https://</a:t>
            </a:r>
            <a:r>
              <a:rPr lang="en-US" dirty="0" err="1"/>
              <a:t>developers.google.com</a:t>
            </a:r>
            <a:r>
              <a:rPr lang="en-US" dirty="0"/>
              <a:t>/machine-learning</a:t>
            </a:r>
          </a:p>
        </p:txBody>
      </p:sp>
    </p:spTree>
    <p:extLst>
      <p:ext uri="{BB962C8B-B14F-4D97-AF65-F5344CB8AC3E}">
        <p14:creationId xmlns:p14="http://schemas.microsoft.com/office/powerpoint/2010/main" val="2089896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C27DF5-8E6C-86EF-547F-8F06C08C7132}"/>
              </a:ext>
            </a:extLst>
          </p:cNvPr>
          <p:cNvSpPr txBox="1"/>
          <p:nvPr/>
        </p:nvSpPr>
        <p:spPr>
          <a:xfrm>
            <a:off x="0" y="44299"/>
            <a:ext cx="6638099" cy="400110"/>
          </a:xfrm>
          <a:prstGeom prst="rect">
            <a:avLst/>
          </a:prstGeom>
          <a:noFill/>
        </p:spPr>
        <p:txBody>
          <a:bodyPr wrap="none" rtlCol="0">
            <a:spAutoFit/>
          </a:bodyPr>
          <a:lstStyle/>
          <a:p>
            <a:r>
              <a:rPr lang="en-US" sz="2000" b="1" dirty="0"/>
              <a:t>Artificial Intelligence, Machine Learning and Deep Learning</a:t>
            </a:r>
          </a:p>
        </p:txBody>
      </p:sp>
      <p:sp>
        <p:nvSpPr>
          <p:cNvPr id="14" name="TextBox 13">
            <a:extLst>
              <a:ext uri="{FF2B5EF4-FFF2-40B4-BE49-F238E27FC236}">
                <a16:creationId xmlns:a16="http://schemas.microsoft.com/office/drawing/2014/main" id="{6572957B-8333-EA12-EFF4-7B221CE8C809}"/>
              </a:ext>
            </a:extLst>
          </p:cNvPr>
          <p:cNvSpPr txBox="1"/>
          <p:nvPr/>
        </p:nvSpPr>
        <p:spPr>
          <a:xfrm>
            <a:off x="0" y="6182548"/>
            <a:ext cx="11700163" cy="646331"/>
          </a:xfrm>
          <a:prstGeom prst="rect">
            <a:avLst/>
          </a:prstGeom>
          <a:noFill/>
        </p:spPr>
        <p:txBody>
          <a:bodyPr wrap="square">
            <a:spAutoFit/>
          </a:bodyPr>
          <a:lstStyle/>
          <a:p>
            <a:r>
              <a:rPr lang="en-US" sz="1200" dirty="0">
                <a:effectLst/>
              </a:rPr>
              <a:t>[1] Turing, A. M. I.—COMPUTING MACHINERY AND INTELLIGENCE. </a:t>
            </a:r>
            <a:r>
              <a:rPr lang="en-US" sz="1200" i="1" dirty="0">
                <a:effectLst/>
              </a:rPr>
              <a:t>Mind</a:t>
            </a:r>
            <a:r>
              <a:rPr lang="en-US" sz="1200" dirty="0">
                <a:effectLst/>
              </a:rPr>
              <a:t> </a:t>
            </a:r>
            <a:r>
              <a:rPr lang="en-US" sz="1200" b="1" dirty="0">
                <a:effectLst/>
              </a:rPr>
              <a:t>LIX</a:t>
            </a:r>
            <a:r>
              <a:rPr lang="en-US" sz="1200" dirty="0">
                <a:effectLst/>
              </a:rPr>
              <a:t>, 433–460 (1950).</a:t>
            </a:r>
          </a:p>
          <a:p>
            <a:r>
              <a:rPr lang="en-US" sz="1200" dirty="0"/>
              <a:t>[2] </a:t>
            </a:r>
            <a:r>
              <a:rPr lang="en-US" sz="1200" dirty="0">
                <a:effectLst/>
              </a:rPr>
              <a:t>Russell, S. J., Norvig, P. &amp; Davis, E. </a:t>
            </a:r>
            <a:r>
              <a:rPr lang="en-US" sz="1200" i="1" dirty="0">
                <a:effectLst/>
              </a:rPr>
              <a:t>Artificial intelligence: a modern approach</a:t>
            </a:r>
            <a:r>
              <a:rPr lang="en-US" sz="1200" dirty="0">
                <a:effectLst/>
              </a:rPr>
              <a:t>. (Prentice Hall, 2010).</a:t>
            </a:r>
          </a:p>
          <a:p>
            <a:r>
              <a:rPr lang="en-US" sz="1200" dirty="0"/>
              <a:t>[3] </a:t>
            </a:r>
            <a:r>
              <a:rPr lang="en-US" sz="1200" dirty="0" err="1">
                <a:effectLst/>
              </a:rPr>
              <a:t>Garnelo</a:t>
            </a:r>
            <a:r>
              <a:rPr lang="en-US" sz="1200" dirty="0">
                <a:effectLst/>
              </a:rPr>
              <a:t>, M. &amp; Shanahan, M. Reconciling deep learning with symbolic artificial intelligence: representing objects and relations. </a:t>
            </a:r>
            <a:r>
              <a:rPr lang="en-US" sz="1200" i="1" dirty="0">
                <a:effectLst/>
              </a:rPr>
              <a:t>Current Opinion in Behavioral Sciences</a:t>
            </a:r>
            <a:r>
              <a:rPr lang="en-US" sz="1200" dirty="0">
                <a:effectLst/>
              </a:rPr>
              <a:t> </a:t>
            </a:r>
            <a:r>
              <a:rPr lang="en-US" sz="1200" b="1" dirty="0">
                <a:effectLst/>
              </a:rPr>
              <a:t>29</a:t>
            </a:r>
            <a:r>
              <a:rPr lang="en-US" sz="1200" dirty="0">
                <a:effectLst/>
              </a:rPr>
              <a:t>, 17–23 (2019).</a:t>
            </a:r>
          </a:p>
        </p:txBody>
      </p:sp>
      <p:sp>
        <p:nvSpPr>
          <p:cNvPr id="15" name="TextBox 14">
            <a:extLst>
              <a:ext uri="{FF2B5EF4-FFF2-40B4-BE49-F238E27FC236}">
                <a16:creationId xmlns:a16="http://schemas.microsoft.com/office/drawing/2014/main" id="{6D1A2788-8121-EC7E-BC12-A082F1D6E3EF}"/>
              </a:ext>
            </a:extLst>
          </p:cNvPr>
          <p:cNvSpPr txBox="1"/>
          <p:nvPr/>
        </p:nvSpPr>
        <p:spPr>
          <a:xfrm>
            <a:off x="420354" y="3568870"/>
            <a:ext cx="5200588" cy="923330"/>
          </a:xfrm>
          <a:prstGeom prst="rect">
            <a:avLst/>
          </a:prstGeom>
          <a:noFill/>
        </p:spPr>
        <p:txBody>
          <a:bodyPr wrap="square" rtlCol="0">
            <a:spAutoFit/>
          </a:bodyPr>
          <a:lstStyle/>
          <a:p>
            <a:pPr algn="just"/>
            <a:r>
              <a:rPr lang="en-US" b="1" dirty="0"/>
              <a:t>Expert Systems : </a:t>
            </a:r>
            <a:r>
              <a:rPr lang="en-US" dirty="0"/>
              <a:t>Computer programs that emulate human decision making through large bodies of conditional statements (Rule based systems)</a:t>
            </a:r>
          </a:p>
        </p:txBody>
      </p:sp>
      <p:sp>
        <p:nvSpPr>
          <p:cNvPr id="16" name="TextBox 15">
            <a:extLst>
              <a:ext uri="{FF2B5EF4-FFF2-40B4-BE49-F238E27FC236}">
                <a16:creationId xmlns:a16="http://schemas.microsoft.com/office/drawing/2014/main" id="{C5C348FE-005D-2087-C10C-9486E0B1433A}"/>
              </a:ext>
            </a:extLst>
          </p:cNvPr>
          <p:cNvSpPr txBox="1"/>
          <p:nvPr/>
        </p:nvSpPr>
        <p:spPr>
          <a:xfrm>
            <a:off x="420423" y="2214547"/>
            <a:ext cx="5200588" cy="923330"/>
          </a:xfrm>
          <a:prstGeom prst="rect">
            <a:avLst/>
          </a:prstGeom>
          <a:noFill/>
        </p:spPr>
        <p:txBody>
          <a:bodyPr wrap="square" rtlCol="0">
            <a:spAutoFit/>
          </a:bodyPr>
          <a:lstStyle/>
          <a:p>
            <a:pPr algn="just"/>
            <a:r>
              <a:rPr lang="en-US" b="1" dirty="0"/>
              <a:t>Symbolic AI : </a:t>
            </a:r>
            <a:r>
              <a:rPr lang="en-US" dirty="0"/>
              <a:t>Collection of methods that carry out logical reasoning by symbolic representations of problems. [2]</a:t>
            </a:r>
            <a:r>
              <a:rPr lang="en-US" b="1" dirty="0">
                <a:solidFill>
                  <a:schemeClr val="accent2">
                    <a:lumMod val="50000"/>
                  </a:schemeClr>
                </a:solidFill>
              </a:rPr>
              <a:t> </a:t>
            </a:r>
          </a:p>
        </p:txBody>
      </p:sp>
      <p:sp>
        <p:nvSpPr>
          <p:cNvPr id="17" name="TextBox 16">
            <a:extLst>
              <a:ext uri="{FF2B5EF4-FFF2-40B4-BE49-F238E27FC236}">
                <a16:creationId xmlns:a16="http://schemas.microsoft.com/office/drawing/2014/main" id="{6DF36A89-918C-B700-573E-6827FF2B5AFC}"/>
              </a:ext>
            </a:extLst>
          </p:cNvPr>
          <p:cNvSpPr txBox="1"/>
          <p:nvPr/>
        </p:nvSpPr>
        <p:spPr>
          <a:xfrm>
            <a:off x="420423" y="4923193"/>
            <a:ext cx="5200588" cy="646331"/>
          </a:xfrm>
          <a:prstGeom prst="rect">
            <a:avLst/>
          </a:prstGeom>
          <a:noFill/>
        </p:spPr>
        <p:txBody>
          <a:bodyPr wrap="square" rtlCol="0">
            <a:spAutoFit/>
          </a:bodyPr>
          <a:lstStyle/>
          <a:p>
            <a:pPr algn="just"/>
            <a:r>
              <a:rPr lang="en-US" b="1" dirty="0"/>
              <a:t>Neuro-symbolic AI : </a:t>
            </a:r>
            <a:r>
              <a:rPr lang="en-US" dirty="0"/>
              <a:t>Combines strength of symbolic AI with deep learning architectures.[3]</a:t>
            </a:r>
            <a:endParaRPr lang="en-US" b="1" dirty="0">
              <a:solidFill>
                <a:schemeClr val="accent2">
                  <a:lumMod val="50000"/>
                </a:schemeClr>
              </a:solidFill>
            </a:endParaRPr>
          </a:p>
        </p:txBody>
      </p:sp>
      <p:sp>
        <p:nvSpPr>
          <p:cNvPr id="34" name="Slide Number Placeholder 1">
            <a:extLst>
              <a:ext uri="{FF2B5EF4-FFF2-40B4-BE49-F238E27FC236}">
                <a16:creationId xmlns:a16="http://schemas.microsoft.com/office/drawing/2014/main" id="{471DC16A-F28E-311A-6205-9F6C46E0205A}"/>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2</a:t>
            </a:r>
          </a:p>
        </p:txBody>
      </p:sp>
      <p:sp>
        <p:nvSpPr>
          <p:cNvPr id="18" name="Oval 17">
            <a:extLst>
              <a:ext uri="{FF2B5EF4-FFF2-40B4-BE49-F238E27FC236}">
                <a16:creationId xmlns:a16="http://schemas.microsoft.com/office/drawing/2014/main" id="{0ECA256C-5BE1-689E-84A9-93752A609C9A}"/>
              </a:ext>
            </a:extLst>
          </p:cNvPr>
          <p:cNvSpPr/>
          <p:nvPr/>
        </p:nvSpPr>
        <p:spPr>
          <a:xfrm>
            <a:off x="6308546" y="914400"/>
            <a:ext cx="5029200" cy="50292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7D12872-CBBA-DD55-D18E-E8859AF504B7}"/>
              </a:ext>
            </a:extLst>
          </p:cNvPr>
          <p:cNvSpPr/>
          <p:nvPr/>
        </p:nvSpPr>
        <p:spPr>
          <a:xfrm>
            <a:off x="6992611" y="2286000"/>
            <a:ext cx="3657600" cy="3657600"/>
          </a:xfrm>
          <a:prstGeom prst="ellipse">
            <a:avLst/>
          </a:prstGeom>
          <a:solidFill>
            <a:schemeClr val="accent6">
              <a:lumMod val="20000"/>
              <a:lumOff val="80000"/>
              <a:alpha val="50112"/>
            </a:schemeClr>
          </a:solidFill>
          <a:ln>
            <a:solidFill>
              <a:schemeClr val="tx1">
                <a:alpha val="5002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20" name="Oval 19">
            <a:extLst>
              <a:ext uri="{FF2B5EF4-FFF2-40B4-BE49-F238E27FC236}">
                <a16:creationId xmlns:a16="http://schemas.microsoft.com/office/drawing/2014/main" id="{E0764431-FBBB-581C-FBD3-6B71C3078E1B}"/>
              </a:ext>
            </a:extLst>
          </p:cNvPr>
          <p:cNvSpPr/>
          <p:nvPr/>
        </p:nvSpPr>
        <p:spPr>
          <a:xfrm>
            <a:off x="7678411" y="3650324"/>
            <a:ext cx="2286000" cy="2286000"/>
          </a:xfrm>
          <a:prstGeom prst="ellipse">
            <a:avLst/>
          </a:prstGeom>
          <a:solidFill>
            <a:schemeClr val="accent2">
              <a:lumMod val="20000"/>
              <a:lumOff val="80000"/>
              <a:alpha val="49757"/>
            </a:schemeClr>
          </a:solidFill>
          <a:ln>
            <a:solidFill>
              <a:schemeClr val="tx1">
                <a:alpha val="5004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21" name="TextBox 20">
            <a:extLst>
              <a:ext uri="{FF2B5EF4-FFF2-40B4-BE49-F238E27FC236}">
                <a16:creationId xmlns:a16="http://schemas.microsoft.com/office/drawing/2014/main" id="{18AB1F18-92C8-365A-3B54-0DE75EBB37EA}"/>
              </a:ext>
            </a:extLst>
          </p:cNvPr>
          <p:cNvSpPr txBox="1"/>
          <p:nvPr/>
        </p:nvSpPr>
        <p:spPr>
          <a:xfrm>
            <a:off x="7756802" y="1246257"/>
            <a:ext cx="2129217" cy="707886"/>
          </a:xfrm>
          <a:prstGeom prst="rect">
            <a:avLst/>
          </a:prstGeom>
          <a:noFill/>
        </p:spPr>
        <p:txBody>
          <a:bodyPr wrap="square" rtlCol="0">
            <a:spAutoFit/>
          </a:bodyPr>
          <a:lstStyle/>
          <a:p>
            <a:pPr algn="ctr"/>
            <a:r>
              <a:rPr lang="en-US" sz="2000" b="1" dirty="0"/>
              <a:t>Artificial Intelligence</a:t>
            </a:r>
          </a:p>
        </p:txBody>
      </p:sp>
      <p:sp>
        <p:nvSpPr>
          <p:cNvPr id="22" name="TextBox 21">
            <a:extLst>
              <a:ext uri="{FF2B5EF4-FFF2-40B4-BE49-F238E27FC236}">
                <a16:creationId xmlns:a16="http://schemas.microsoft.com/office/drawing/2014/main" id="{3EF664DF-415B-8FA7-380A-47FC56135EB9}"/>
              </a:ext>
            </a:extLst>
          </p:cNvPr>
          <p:cNvSpPr txBox="1"/>
          <p:nvPr/>
        </p:nvSpPr>
        <p:spPr>
          <a:xfrm>
            <a:off x="7756801" y="2706872"/>
            <a:ext cx="2129217" cy="707886"/>
          </a:xfrm>
          <a:prstGeom prst="rect">
            <a:avLst/>
          </a:prstGeom>
          <a:noFill/>
        </p:spPr>
        <p:txBody>
          <a:bodyPr wrap="square" rtlCol="0">
            <a:spAutoFit/>
          </a:bodyPr>
          <a:lstStyle/>
          <a:p>
            <a:pPr algn="ctr"/>
            <a:r>
              <a:rPr lang="en-US" sz="2000" b="1" dirty="0">
                <a:solidFill>
                  <a:schemeClr val="tx1">
                    <a:alpha val="49815"/>
                  </a:schemeClr>
                </a:solidFill>
              </a:rPr>
              <a:t>Machine</a:t>
            </a:r>
          </a:p>
          <a:p>
            <a:pPr algn="ctr"/>
            <a:r>
              <a:rPr lang="en-US" sz="2000" b="1" dirty="0">
                <a:solidFill>
                  <a:schemeClr val="tx1">
                    <a:alpha val="49815"/>
                  </a:schemeClr>
                </a:solidFill>
              </a:rPr>
              <a:t>Learning</a:t>
            </a:r>
          </a:p>
        </p:txBody>
      </p:sp>
      <p:sp>
        <p:nvSpPr>
          <p:cNvPr id="23" name="TextBox 22">
            <a:extLst>
              <a:ext uri="{FF2B5EF4-FFF2-40B4-BE49-F238E27FC236}">
                <a16:creationId xmlns:a16="http://schemas.microsoft.com/office/drawing/2014/main" id="{6F27888E-D42D-EF4D-EB3A-2E9CB0E8EC8B}"/>
              </a:ext>
            </a:extLst>
          </p:cNvPr>
          <p:cNvSpPr txBox="1"/>
          <p:nvPr/>
        </p:nvSpPr>
        <p:spPr>
          <a:xfrm>
            <a:off x="7756801" y="4439381"/>
            <a:ext cx="2129217" cy="707886"/>
          </a:xfrm>
          <a:prstGeom prst="rect">
            <a:avLst/>
          </a:prstGeom>
          <a:noFill/>
        </p:spPr>
        <p:txBody>
          <a:bodyPr wrap="square" rtlCol="0">
            <a:spAutoFit/>
          </a:bodyPr>
          <a:lstStyle/>
          <a:p>
            <a:pPr algn="ctr"/>
            <a:r>
              <a:rPr lang="en-US" sz="2000" b="1" dirty="0">
                <a:solidFill>
                  <a:schemeClr val="tx1">
                    <a:alpha val="49815"/>
                  </a:schemeClr>
                </a:solidFill>
              </a:rPr>
              <a:t>Deep</a:t>
            </a:r>
          </a:p>
          <a:p>
            <a:pPr algn="ctr"/>
            <a:r>
              <a:rPr lang="en-US" sz="2000" b="1" dirty="0">
                <a:solidFill>
                  <a:schemeClr val="tx1">
                    <a:alpha val="49815"/>
                  </a:schemeClr>
                </a:solidFill>
              </a:rPr>
              <a:t>Learning</a:t>
            </a:r>
          </a:p>
        </p:txBody>
      </p:sp>
      <p:sp>
        <p:nvSpPr>
          <p:cNvPr id="3" name="TextBox 2">
            <a:extLst>
              <a:ext uri="{FF2B5EF4-FFF2-40B4-BE49-F238E27FC236}">
                <a16:creationId xmlns:a16="http://schemas.microsoft.com/office/drawing/2014/main" id="{D99E2BA4-BE58-F5E9-E41C-E5EBAA7DE7A2}"/>
              </a:ext>
            </a:extLst>
          </p:cNvPr>
          <p:cNvSpPr txBox="1"/>
          <p:nvPr/>
        </p:nvSpPr>
        <p:spPr>
          <a:xfrm>
            <a:off x="7081282" y="2003004"/>
            <a:ext cx="1025665" cy="307777"/>
          </a:xfrm>
          <a:prstGeom prst="rect">
            <a:avLst/>
          </a:prstGeom>
          <a:noFill/>
        </p:spPr>
        <p:txBody>
          <a:bodyPr wrap="none" rtlCol="0">
            <a:spAutoFit/>
          </a:bodyPr>
          <a:lstStyle/>
          <a:p>
            <a:r>
              <a:rPr lang="en-US" sz="1400" dirty="0"/>
              <a:t>Symbolic AI</a:t>
            </a:r>
          </a:p>
        </p:txBody>
      </p:sp>
      <p:sp>
        <p:nvSpPr>
          <p:cNvPr id="24" name="TextBox 23">
            <a:extLst>
              <a:ext uri="{FF2B5EF4-FFF2-40B4-BE49-F238E27FC236}">
                <a16:creationId xmlns:a16="http://schemas.microsoft.com/office/drawing/2014/main" id="{06858DD3-050C-2972-8047-2A7350E2DEC7}"/>
              </a:ext>
            </a:extLst>
          </p:cNvPr>
          <p:cNvSpPr txBox="1"/>
          <p:nvPr/>
        </p:nvSpPr>
        <p:spPr>
          <a:xfrm>
            <a:off x="9221284" y="2003004"/>
            <a:ext cx="1329467" cy="307777"/>
          </a:xfrm>
          <a:prstGeom prst="rect">
            <a:avLst/>
          </a:prstGeom>
          <a:noFill/>
        </p:spPr>
        <p:txBody>
          <a:bodyPr wrap="none" rtlCol="0">
            <a:spAutoFit/>
          </a:bodyPr>
          <a:lstStyle/>
          <a:p>
            <a:pPr algn="ctr"/>
            <a:r>
              <a:rPr lang="en-US" sz="1400" dirty="0"/>
              <a:t>Expert Systems</a:t>
            </a:r>
          </a:p>
        </p:txBody>
      </p:sp>
      <p:sp>
        <p:nvSpPr>
          <p:cNvPr id="26" name="TextBox 25">
            <a:extLst>
              <a:ext uri="{FF2B5EF4-FFF2-40B4-BE49-F238E27FC236}">
                <a16:creationId xmlns:a16="http://schemas.microsoft.com/office/drawing/2014/main" id="{BAF3688C-A956-3FA3-B549-8B6D73D36F0D}"/>
              </a:ext>
            </a:extLst>
          </p:cNvPr>
          <p:cNvSpPr txBox="1"/>
          <p:nvPr/>
        </p:nvSpPr>
        <p:spPr>
          <a:xfrm>
            <a:off x="420354" y="706645"/>
            <a:ext cx="4954625" cy="646331"/>
          </a:xfrm>
          <a:prstGeom prst="rect">
            <a:avLst/>
          </a:prstGeom>
          <a:noFill/>
        </p:spPr>
        <p:txBody>
          <a:bodyPr wrap="square" rtlCol="0">
            <a:spAutoFit/>
          </a:bodyPr>
          <a:lstStyle/>
          <a:p>
            <a:pPr algn="ctr"/>
            <a:r>
              <a:rPr lang="en-US" i="1" dirty="0"/>
              <a:t>Theory and development of computer systems to perform tasks requiring human intelligence [1]</a:t>
            </a:r>
          </a:p>
        </p:txBody>
      </p:sp>
      <p:sp>
        <p:nvSpPr>
          <p:cNvPr id="29" name="TextBox 28">
            <a:extLst>
              <a:ext uri="{FF2B5EF4-FFF2-40B4-BE49-F238E27FC236}">
                <a16:creationId xmlns:a16="http://schemas.microsoft.com/office/drawing/2014/main" id="{ED63EF12-25C7-A448-B959-6EB095D5CA50}"/>
              </a:ext>
            </a:extLst>
          </p:cNvPr>
          <p:cNvSpPr txBox="1"/>
          <p:nvPr/>
        </p:nvSpPr>
        <p:spPr>
          <a:xfrm>
            <a:off x="6556433" y="3397304"/>
            <a:ext cx="1025665" cy="523220"/>
          </a:xfrm>
          <a:prstGeom prst="rect">
            <a:avLst/>
          </a:prstGeom>
          <a:noFill/>
        </p:spPr>
        <p:txBody>
          <a:bodyPr wrap="none" rtlCol="0">
            <a:spAutoFit/>
          </a:bodyPr>
          <a:lstStyle/>
          <a:p>
            <a:pPr algn="ctr"/>
            <a:r>
              <a:rPr lang="en-US" sz="1400" dirty="0"/>
              <a:t>Neuro </a:t>
            </a:r>
          </a:p>
          <a:p>
            <a:pPr algn="ctr"/>
            <a:r>
              <a:rPr lang="en-US" sz="1400" dirty="0"/>
              <a:t>Symbolic AI</a:t>
            </a:r>
          </a:p>
        </p:txBody>
      </p:sp>
      <p:sp>
        <p:nvSpPr>
          <p:cNvPr id="5" name="TextBox 4">
            <a:extLst>
              <a:ext uri="{FF2B5EF4-FFF2-40B4-BE49-F238E27FC236}">
                <a16:creationId xmlns:a16="http://schemas.microsoft.com/office/drawing/2014/main" id="{E9EC6FE5-1398-7338-14DD-66F5E9E54F55}"/>
              </a:ext>
            </a:extLst>
          </p:cNvPr>
          <p:cNvSpPr txBox="1"/>
          <p:nvPr/>
        </p:nvSpPr>
        <p:spPr>
          <a:xfrm>
            <a:off x="1599875" y="1599095"/>
            <a:ext cx="2595582" cy="369332"/>
          </a:xfrm>
          <a:prstGeom prst="rect">
            <a:avLst/>
          </a:prstGeom>
          <a:noFill/>
        </p:spPr>
        <p:txBody>
          <a:bodyPr wrap="none" rtlCol="0">
            <a:spAutoFit/>
          </a:bodyPr>
          <a:lstStyle/>
          <a:p>
            <a:r>
              <a:rPr lang="en-US" dirty="0"/>
              <a:t>Can machines think ? [1]  </a:t>
            </a:r>
          </a:p>
        </p:txBody>
      </p:sp>
    </p:spTree>
    <p:extLst>
      <p:ext uri="{BB962C8B-B14F-4D97-AF65-F5344CB8AC3E}">
        <p14:creationId xmlns:p14="http://schemas.microsoft.com/office/powerpoint/2010/main" val="45152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6"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 letter&#10;&#10;Description automatically generated">
            <a:extLst>
              <a:ext uri="{FF2B5EF4-FFF2-40B4-BE49-F238E27FC236}">
                <a16:creationId xmlns:a16="http://schemas.microsoft.com/office/drawing/2014/main" id="{0E6F8CD7-B7BB-AA7C-C38E-F9C4285D76BD}"/>
              </a:ext>
            </a:extLst>
          </p:cNvPr>
          <p:cNvPicPr>
            <a:picLocks noChangeAspect="1"/>
          </p:cNvPicPr>
          <p:nvPr/>
        </p:nvPicPr>
        <p:blipFill>
          <a:blip r:embed="rId3"/>
          <a:stretch>
            <a:fillRect/>
          </a:stretch>
        </p:blipFill>
        <p:spPr>
          <a:xfrm>
            <a:off x="275022" y="212835"/>
            <a:ext cx="5202620" cy="2926474"/>
          </a:xfrm>
          <a:prstGeom prst="rect">
            <a:avLst/>
          </a:prstGeom>
        </p:spPr>
      </p:pic>
      <p:pic>
        <p:nvPicPr>
          <p:cNvPr id="11" name="Picture 10" descr="A picture containing text, receipt, screenshot&#10;&#10;Description automatically generated">
            <a:extLst>
              <a:ext uri="{FF2B5EF4-FFF2-40B4-BE49-F238E27FC236}">
                <a16:creationId xmlns:a16="http://schemas.microsoft.com/office/drawing/2014/main" id="{743BB8EB-80F1-84C6-FCD8-99B873BDE8A7}"/>
              </a:ext>
            </a:extLst>
          </p:cNvPr>
          <p:cNvPicPr>
            <a:picLocks noChangeAspect="1"/>
          </p:cNvPicPr>
          <p:nvPr/>
        </p:nvPicPr>
        <p:blipFill>
          <a:blip r:embed="rId4"/>
          <a:stretch>
            <a:fillRect/>
          </a:stretch>
        </p:blipFill>
        <p:spPr>
          <a:xfrm>
            <a:off x="6379780" y="212835"/>
            <a:ext cx="5202620" cy="2926474"/>
          </a:xfrm>
          <a:prstGeom prst="rect">
            <a:avLst/>
          </a:prstGeom>
        </p:spPr>
      </p:pic>
      <p:pic>
        <p:nvPicPr>
          <p:cNvPr id="13" name="Picture 12" descr="A close-up of a document&#10;&#10;Description automatically generated with medium confidence">
            <a:extLst>
              <a:ext uri="{FF2B5EF4-FFF2-40B4-BE49-F238E27FC236}">
                <a16:creationId xmlns:a16="http://schemas.microsoft.com/office/drawing/2014/main" id="{F4A33444-C797-CF5F-9459-01F812FBCB1D}"/>
              </a:ext>
            </a:extLst>
          </p:cNvPr>
          <p:cNvPicPr>
            <a:picLocks noChangeAspect="1"/>
          </p:cNvPicPr>
          <p:nvPr/>
        </p:nvPicPr>
        <p:blipFill>
          <a:blip r:embed="rId5"/>
          <a:stretch>
            <a:fillRect/>
          </a:stretch>
        </p:blipFill>
        <p:spPr>
          <a:xfrm>
            <a:off x="275022" y="3429000"/>
            <a:ext cx="5202621" cy="2926474"/>
          </a:xfrm>
          <a:prstGeom prst="rect">
            <a:avLst/>
          </a:prstGeom>
        </p:spPr>
      </p:pic>
      <p:pic>
        <p:nvPicPr>
          <p:cNvPr id="15" name="Picture 14" descr="A picture containing text, receipt&#10;&#10;Description automatically generated">
            <a:extLst>
              <a:ext uri="{FF2B5EF4-FFF2-40B4-BE49-F238E27FC236}">
                <a16:creationId xmlns:a16="http://schemas.microsoft.com/office/drawing/2014/main" id="{1DD6B3BD-4E96-DD29-4066-3D2B274F019B}"/>
              </a:ext>
            </a:extLst>
          </p:cNvPr>
          <p:cNvPicPr>
            <a:picLocks noChangeAspect="1"/>
          </p:cNvPicPr>
          <p:nvPr/>
        </p:nvPicPr>
        <p:blipFill>
          <a:blip r:embed="rId6"/>
          <a:stretch>
            <a:fillRect/>
          </a:stretch>
        </p:blipFill>
        <p:spPr>
          <a:xfrm>
            <a:off x="6379780" y="3429000"/>
            <a:ext cx="5202621" cy="2926475"/>
          </a:xfrm>
          <a:prstGeom prst="rect">
            <a:avLst/>
          </a:prstGeom>
        </p:spPr>
      </p:pic>
      <p:sp>
        <p:nvSpPr>
          <p:cNvPr id="16" name="Slide Number Placeholder 1">
            <a:extLst>
              <a:ext uri="{FF2B5EF4-FFF2-40B4-BE49-F238E27FC236}">
                <a16:creationId xmlns:a16="http://schemas.microsoft.com/office/drawing/2014/main" id="{168BBEE4-0B1B-7F46-8A68-A133EF424FE6}"/>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3</a:t>
            </a:r>
          </a:p>
        </p:txBody>
      </p:sp>
    </p:spTree>
    <p:extLst>
      <p:ext uri="{BB962C8B-B14F-4D97-AF65-F5344CB8AC3E}">
        <p14:creationId xmlns:p14="http://schemas.microsoft.com/office/powerpoint/2010/main" val="1160478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6A4512E-CC4B-5839-86D4-04B4CE984992}"/>
              </a:ext>
            </a:extLst>
          </p:cNvPr>
          <p:cNvSpPr/>
          <p:nvPr/>
        </p:nvSpPr>
        <p:spPr>
          <a:xfrm>
            <a:off x="6308546" y="914400"/>
            <a:ext cx="5029200" cy="5029200"/>
          </a:xfrm>
          <a:prstGeom prst="ellipse">
            <a:avLst/>
          </a:prstGeom>
          <a:solidFill>
            <a:schemeClr val="accent1">
              <a:lumMod val="20000"/>
              <a:lumOff val="80000"/>
              <a:alpha val="50124"/>
            </a:schemeClr>
          </a:solidFill>
          <a:ln>
            <a:solidFill>
              <a:schemeClr val="tx1">
                <a:alpha val="50367"/>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0BD75CE-F5AE-5D90-C34C-68A5E5B2A0A2}"/>
              </a:ext>
            </a:extLst>
          </p:cNvPr>
          <p:cNvSpPr/>
          <p:nvPr/>
        </p:nvSpPr>
        <p:spPr>
          <a:xfrm>
            <a:off x="6992611" y="2286000"/>
            <a:ext cx="3657600" cy="365760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6" name="Oval 5">
            <a:extLst>
              <a:ext uri="{FF2B5EF4-FFF2-40B4-BE49-F238E27FC236}">
                <a16:creationId xmlns:a16="http://schemas.microsoft.com/office/drawing/2014/main" id="{B823D3DB-20A1-EC77-4668-1B4FFE15082D}"/>
              </a:ext>
            </a:extLst>
          </p:cNvPr>
          <p:cNvSpPr/>
          <p:nvPr/>
        </p:nvSpPr>
        <p:spPr>
          <a:xfrm>
            <a:off x="7678411" y="3650324"/>
            <a:ext cx="2286000" cy="2286000"/>
          </a:xfrm>
          <a:prstGeom prst="ellipse">
            <a:avLst/>
          </a:prstGeom>
          <a:solidFill>
            <a:schemeClr val="accent2">
              <a:lumMod val="20000"/>
              <a:lumOff val="80000"/>
              <a:alpha val="49757"/>
            </a:schemeClr>
          </a:solidFill>
          <a:ln>
            <a:solidFill>
              <a:schemeClr val="tx1">
                <a:alpha val="5004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7" name="TextBox 6">
            <a:extLst>
              <a:ext uri="{FF2B5EF4-FFF2-40B4-BE49-F238E27FC236}">
                <a16:creationId xmlns:a16="http://schemas.microsoft.com/office/drawing/2014/main" id="{6C652B7D-0EE1-E2E5-3D3C-C55CB0CB5879}"/>
              </a:ext>
            </a:extLst>
          </p:cNvPr>
          <p:cNvSpPr txBox="1"/>
          <p:nvPr/>
        </p:nvSpPr>
        <p:spPr>
          <a:xfrm>
            <a:off x="7756802" y="1246257"/>
            <a:ext cx="2129217" cy="707886"/>
          </a:xfrm>
          <a:prstGeom prst="rect">
            <a:avLst/>
          </a:prstGeom>
          <a:noFill/>
        </p:spPr>
        <p:txBody>
          <a:bodyPr wrap="square" rtlCol="0">
            <a:spAutoFit/>
          </a:bodyPr>
          <a:lstStyle/>
          <a:p>
            <a:pPr algn="ctr"/>
            <a:r>
              <a:rPr lang="en-US" sz="2000" b="1" dirty="0">
                <a:solidFill>
                  <a:schemeClr val="tx1">
                    <a:alpha val="50072"/>
                  </a:schemeClr>
                </a:solidFill>
              </a:rPr>
              <a:t>Artificial Intelligence</a:t>
            </a:r>
          </a:p>
        </p:txBody>
      </p:sp>
      <p:sp>
        <p:nvSpPr>
          <p:cNvPr id="8" name="TextBox 7">
            <a:extLst>
              <a:ext uri="{FF2B5EF4-FFF2-40B4-BE49-F238E27FC236}">
                <a16:creationId xmlns:a16="http://schemas.microsoft.com/office/drawing/2014/main" id="{29366820-5E44-7C07-D0BE-9F78D689D161}"/>
              </a:ext>
            </a:extLst>
          </p:cNvPr>
          <p:cNvSpPr txBox="1"/>
          <p:nvPr/>
        </p:nvSpPr>
        <p:spPr>
          <a:xfrm>
            <a:off x="7756801" y="2706872"/>
            <a:ext cx="2129217" cy="707886"/>
          </a:xfrm>
          <a:prstGeom prst="rect">
            <a:avLst/>
          </a:prstGeom>
          <a:noFill/>
        </p:spPr>
        <p:txBody>
          <a:bodyPr wrap="square" rtlCol="0">
            <a:spAutoFit/>
          </a:bodyPr>
          <a:lstStyle/>
          <a:p>
            <a:pPr algn="ctr"/>
            <a:r>
              <a:rPr lang="en-US" sz="2000" b="1" dirty="0"/>
              <a:t>Machine</a:t>
            </a:r>
          </a:p>
          <a:p>
            <a:pPr algn="ctr"/>
            <a:r>
              <a:rPr lang="en-US" sz="2000" b="1" dirty="0"/>
              <a:t>Learning</a:t>
            </a:r>
          </a:p>
        </p:txBody>
      </p:sp>
      <p:sp>
        <p:nvSpPr>
          <p:cNvPr id="9" name="TextBox 8">
            <a:extLst>
              <a:ext uri="{FF2B5EF4-FFF2-40B4-BE49-F238E27FC236}">
                <a16:creationId xmlns:a16="http://schemas.microsoft.com/office/drawing/2014/main" id="{E6BE128D-5584-7964-27EB-19DF11B2E967}"/>
              </a:ext>
            </a:extLst>
          </p:cNvPr>
          <p:cNvSpPr txBox="1"/>
          <p:nvPr/>
        </p:nvSpPr>
        <p:spPr>
          <a:xfrm>
            <a:off x="7756801" y="4439381"/>
            <a:ext cx="2129217" cy="707886"/>
          </a:xfrm>
          <a:prstGeom prst="rect">
            <a:avLst/>
          </a:prstGeom>
          <a:noFill/>
        </p:spPr>
        <p:txBody>
          <a:bodyPr wrap="square" rtlCol="0">
            <a:spAutoFit/>
          </a:bodyPr>
          <a:lstStyle/>
          <a:p>
            <a:pPr algn="ctr"/>
            <a:r>
              <a:rPr lang="en-US" sz="2000" b="1" dirty="0">
                <a:solidFill>
                  <a:schemeClr val="tx1">
                    <a:alpha val="50242"/>
                  </a:schemeClr>
                </a:solidFill>
              </a:rPr>
              <a:t>Deep</a:t>
            </a:r>
          </a:p>
          <a:p>
            <a:pPr algn="ctr"/>
            <a:r>
              <a:rPr lang="en-US" sz="2000" b="1" dirty="0">
                <a:solidFill>
                  <a:schemeClr val="tx1">
                    <a:alpha val="50242"/>
                  </a:schemeClr>
                </a:solidFill>
              </a:rPr>
              <a:t>Learning</a:t>
            </a:r>
          </a:p>
        </p:txBody>
      </p:sp>
      <p:sp>
        <p:nvSpPr>
          <p:cNvPr id="14" name="TextBox 13">
            <a:extLst>
              <a:ext uri="{FF2B5EF4-FFF2-40B4-BE49-F238E27FC236}">
                <a16:creationId xmlns:a16="http://schemas.microsoft.com/office/drawing/2014/main" id="{6C9FF661-4127-D719-6E75-31FA3621405F}"/>
              </a:ext>
            </a:extLst>
          </p:cNvPr>
          <p:cNvSpPr txBox="1"/>
          <p:nvPr/>
        </p:nvSpPr>
        <p:spPr>
          <a:xfrm>
            <a:off x="539182" y="676870"/>
            <a:ext cx="4621397" cy="923330"/>
          </a:xfrm>
          <a:prstGeom prst="rect">
            <a:avLst/>
          </a:prstGeom>
          <a:noFill/>
        </p:spPr>
        <p:txBody>
          <a:bodyPr wrap="square" rtlCol="0">
            <a:spAutoFit/>
          </a:bodyPr>
          <a:lstStyle/>
          <a:p>
            <a:pPr algn="ctr"/>
            <a:r>
              <a:rPr lang="en-US" i="1" dirty="0"/>
              <a:t>Use and development of computer systems that are able to  learn and adapt without following explicit instructions. (Oxford dictionary)</a:t>
            </a:r>
          </a:p>
        </p:txBody>
      </p:sp>
      <p:sp>
        <p:nvSpPr>
          <p:cNvPr id="15" name="TextBox 14">
            <a:extLst>
              <a:ext uri="{FF2B5EF4-FFF2-40B4-BE49-F238E27FC236}">
                <a16:creationId xmlns:a16="http://schemas.microsoft.com/office/drawing/2014/main" id="{C48BCA0D-A88E-EEB2-963D-18A148F3EDE0}"/>
              </a:ext>
            </a:extLst>
          </p:cNvPr>
          <p:cNvSpPr txBox="1"/>
          <p:nvPr/>
        </p:nvSpPr>
        <p:spPr>
          <a:xfrm>
            <a:off x="0" y="29121"/>
            <a:ext cx="6638099" cy="400110"/>
          </a:xfrm>
          <a:prstGeom prst="rect">
            <a:avLst/>
          </a:prstGeom>
          <a:noFill/>
        </p:spPr>
        <p:txBody>
          <a:bodyPr wrap="none" rtlCol="0">
            <a:spAutoFit/>
          </a:bodyPr>
          <a:lstStyle/>
          <a:p>
            <a:r>
              <a:rPr lang="en-US" sz="2000" b="1" dirty="0"/>
              <a:t>Artificial Intelligence, Machine Learning and Deep Learning</a:t>
            </a:r>
          </a:p>
        </p:txBody>
      </p:sp>
      <p:sp>
        <p:nvSpPr>
          <p:cNvPr id="17" name="TextBox 16">
            <a:extLst>
              <a:ext uri="{FF2B5EF4-FFF2-40B4-BE49-F238E27FC236}">
                <a16:creationId xmlns:a16="http://schemas.microsoft.com/office/drawing/2014/main" id="{7405913E-68DC-5052-F094-27E1F100227B}"/>
              </a:ext>
            </a:extLst>
          </p:cNvPr>
          <p:cNvSpPr txBox="1"/>
          <p:nvPr/>
        </p:nvSpPr>
        <p:spPr>
          <a:xfrm>
            <a:off x="236255" y="2532455"/>
            <a:ext cx="2877822" cy="338554"/>
          </a:xfrm>
          <a:prstGeom prst="rect">
            <a:avLst/>
          </a:prstGeom>
          <a:noFill/>
        </p:spPr>
        <p:txBody>
          <a:bodyPr wrap="square" rtlCol="0">
            <a:spAutoFit/>
          </a:bodyPr>
          <a:lstStyle/>
          <a:p>
            <a:pPr algn="just"/>
            <a:r>
              <a:rPr lang="en-US" sz="1600" b="1" dirty="0"/>
              <a:t>Feature : </a:t>
            </a:r>
            <a:r>
              <a:rPr lang="en-US" sz="1600" dirty="0"/>
              <a:t>Measurable property</a:t>
            </a:r>
          </a:p>
        </p:txBody>
      </p:sp>
      <p:sp>
        <p:nvSpPr>
          <p:cNvPr id="18" name="TextBox 17">
            <a:extLst>
              <a:ext uri="{FF2B5EF4-FFF2-40B4-BE49-F238E27FC236}">
                <a16:creationId xmlns:a16="http://schemas.microsoft.com/office/drawing/2014/main" id="{05164A23-6711-6987-112E-A7545F492F3D}"/>
              </a:ext>
            </a:extLst>
          </p:cNvPr>
          <p:cNvSpPr txBox="1"/>
          <p:nvPr/>
        </p:nvSpPr>
        <p:spPr>
          <a:xfrm>
            <a:off x="236254" y="2905498"/>
            <a:ext cx="5029199" cy="338554"/>
          </a:xfrm>
          <a:prstGeom prst="rect">
            <a:avLst/>
          </a:prstGeom>
          <a:noFill/>
        </p:spPr>
        <p:txBody>
          <a:bodyPr wrap="square" rtlCol="0">
            <a:spAutoFit/>
          </a:bodyPr>
          <a:lstStyle/>
          <a:p>
            <a:pPr algn="just"/>
            <a:r>
              <a:rPr lang="en-US" sz="1600" b="1" dirty="0"/>
              <a:t>Labels : </a:t>
            </a:r>
            <a:r>
              <a:rPr lang="en-US" sz="1600" dirty="0"/>
              <a:t>Value associated with a feature or set of features</a:t>
            </a:r>
          </a:p>
        </p:txBody>
      </p:sp>
      <p:sp>
        <p:nvSpPr>
          <p:cNvPr id="19" name="TextBox 18">
            <a:extLst>
              <a:ext uri="{FF2B5EF4-FFF2-40B4-BE49-F238E27FC236}">
                <a16:creationId xmlns:a16="http://schemas.microsoft.com/office/drawing/2014/main" id="{FE3A4AD1-7F4B-37F4-B7C3-CD4E19942905}"/>
              </a:ext>
            </a:extLst>
          </p:cNvPr>
          <p:cNvSpPr txBox="1"/>
          <p:nvPr/>
        </p:nvSpPr>
        <p:spPr>
          <a:xfrm>
            <a:off x="226555" y="3670169"/>
            <a:ext cx="5533114" cy="338554"/>
          </a:xfrm>
          <a:prstGeom prst="rect">
            <a:avLst/>
          </a:prstGeom>
          <a:noFill/>
        </p:spPr>
        <p:txBody>
          <a:bodyPr wrap="square" rtlCol="0">
            <a:spAutoFit/>
          </a:bodyPr>
          <a:lstStyle/>
          <a:p>
            <a:pPr algn="just"/>
            <a:r>
              <a:rPr lang="en-US" sz="1600" b="1" dirty="0"/>
              <a:t>Training set : </a:t>
            </a:r>
            <a:r>
              <a:rPr lang="en-US" sz="1600" dirty="0"/>
              <a:t>Set of features and labels the model is trained on.</a:t>
            </a:r>
          </a:p>
        </p:txBody>
      </p:sp>
      <p:sp>
        <p:nvSpPr>
          <p:cNvPr id="20" name="TextBox 19">
            <a:extLst>
              <a:ext uri="{FF2B5EF4-FFF2-40B4-BE49-F238E27FC236}">
                <a16:creationId xmlns:a16="http://schemas.microsoft.com/office/drawing/2014/main" id="{54CD777B-C7AF-D114-688F-5083F5AC85BD}"/>
              </a:ext>
            </a:extLst>
          </p:cNvPr>
          <p:cNvSpPr txBox="1"/>
          <p:nvPr/>
        </p:nvSpPr>
        <p:spPr>
          <a:xfrm>
            <a:off x="226556" y="4044910"/>
            <a:ext cx="5291376" cy="584775"/>
          </a:xfrm>
          <a:prstGeom prst="rect">
            <a:avLst/>
          </a:prstGeom>
          <a:noFill/>
        </p:spPr>
        <p:txBody>
          <a:bodyPr wrap="square" rtlCol="0">
            <a:spAutoFit/>
          </a:bodyPr>
          <a:lstStyle/>
          <a:p>
            <a:pPr algn="just"/>
            <a:r>
              <a:rPr lang="en-US" sz="1600" b="1" dirty="0"/>
              <a:t>Test set : </a:t>
            </a:r>
            <a:r>
              <a:rPr lang="en-US" sz="1600" dirty="0"/>
              <a:t>Set of features and labels that we use to evaluate the model predictions.</a:t>
            </a:r>
          </a:p>
        </p:txBody>
      </p:sp>
      <p:sp>
        <p:nvSpPr>
          <p:cNvPr id="21" name="TextBox 20">
            <a:extLst>
              <a:ext uri="{FF2B5EF4-FFF2-40B4-BE49-F238E27FC236}">
                <a16:creationId xmlns:a16="http://schemas.microsoft.com/office/drawing/2014/main" id="{C503F239-F46F-AA6E-CB16-15D76115703A}"/>
              </a:ext>
            </a:extLst>
          </p:cNvPr>
          <p:cNvSpPr txBox="1"/>
          <p:nvPr/>
        </p:nvSpPr>
        <p:spPr>
          <a:xfrm>
            <a:off x="226555" y="3297126"/>
            <a:ext cx="3917666" cy="338554"/>
          </a:xfrm>
          <a:prstGeom prst="rect">
            <a:avLst/>
          </a:prstGeom>
          <a:noFill/>
        </p:spPr>
        <p:txBody>
          <a:bodyPr wrap="square" rtlCol="0">
            <a:spAutoFit/>
          </a:bodyPr>
          <a:lstStyle/>
          <a:p>
            <a:pPr algn="just"/>
            <a:r>
              <a:rPr lang="en-US" sz="1600" b="1" dirty="0"/>
              <a:t>Dataset : </a:t>
            </a:r>
            <a:r>
              <a:rPr lang="en-US" sz="1600" dirty="0"/>
              <a:t>Set of features and labels.</a:t>
            </a:r>
          </a:p>
        </p:txBody>
      </p:sp>
      <p:sp>
        <p:nvSpPr>
          <p:cNvPr id="22" name="TextBox 21">
            <a:extLst>
              <a:ext uri="{FF2B5EF4-FFF2-40B4-BE49-F238E27FC236}">
                <a16:creationId xmlns:a16="http://schemas.microsoft.com/office/drawing/2014/main" id="{F53D64DE-0AA9-5BE4-3587-9FB852228FD1}"/>
              </a:ext>
            </a:extLst>
          </p:cNvPr>
          <p:cNvSpPr txBox="1"/>
          <p:nvPr/>
        </p:nvSpPr>
        <p:spPr>
          <a:xfrm>
            <a:off x="1241928" y="1968150"/>
            <a:ext cx="2797662" cy="369332"/>
          </a:xfrm>
          <a:prstGeom prst="rect">
            <a:avLst/>
          </a:prstGeom>
          <a:noFill/>
        </p:spPr>
        <p:txBody>
          <a:bodyPr wrap="square" rtlCol="0">
            <a:spAutoFit/>
          </a:bodyPr>
          <a:lstStyle/>
          <a:p>
            <a:pPr algn="ctr"/>
            <a:r>
              <a:rPr lang="en-US" b="1" dirty="0">
                <a:solidFill>
                  <a:srgbClr val="FF0000"/>
                </a:solidFill>
              </a:rPr>
              <a:t>IMPORTANT ML LINGO </a:t>
            </a:r>
          </a:p>
        </p:txBody>
      </p:sp>
      <p:sp>
        <p:nvSpPr>
          <p:cNvPr id="23" name="TextBox 22">
            <a:extLst>
              <a:ext uri="{FF2B5EF4-FFF2-40B4-BE49-F238E27FC236}">
                <a16:creationId xmlns:a16="http://schemas.microsoft.com/office/drawing/2014/main" id="{952C80EC-D6D5-D07C-12E9-79F92F113CA4}"/>
              </a:ext>
            </a:extLst>
          </p:cNvPr>
          <p:cNvSpPr txBox="1"/>
          <p:nvPr/>
        </p:nvSpPr>
        <p:spPr>
          <a:xfrm>
            <a:off x="236254" y="4657266"/>
            <a:ext cx="5291376" cy="338554"/>
          </a:xfrm>
          <a:prstGeom prst="rect">
            <a:avLst/>
          </a:prstGeom>
          <a:noFill/>
        </p:spPr>
        <p:txBody>
          <a:bodyPr wrap="square" rtlCol="0">
            <a:spAutoFit/>
          </a:bodyPr>
          <a:lstStyle/>
          <a:p>
            <a:pPr algn="just"/>
            <a:r>
              <a:rPr lang="en-US" sz="1600" b="1" dirty="0"/>
              <a:t>Hyperparameters : </a:t>
            </a:r>
            <a:r>
              <a:rPr lang="en-US" sz="1600" dirty="0"/>
              <a:t>Model parameters</a:t>
            </a:r>
          </a:p>
        </p:txBody>
      </p:sp>
      <p:sp>
        <p:nvSpPr>
          <p:cNvPr id="30" name="TextBox 29">
            <a:extLst>
              <a:ext uri="{FF2B5EF4-FFF2-40B4-BE49-F238E27FC236}">
                <a16:creationId xmlns:a16="http://schemas.microsoft.com/office/drawing/2014/main" id="{6A578CF4-EBE8-9850-01B1-879ADEC6177E}"/>
              </a:ext>
            </a:extLst>
          </p:cNvPr>
          <p:cNvSpPr txBox="1"/>
          <p:nvPr/>
        </p:nvSpPr>
        <p:spPr>
          <a:xfrm>
            <a:off x="7081282" y="2003004"/>
            <a:ext cx="1025665" cy="307777"/>
          </a:xfrm>
          <a:prstGeom prst="rect">
            <a:avLst/>
          </a:prstGeom>
          <a:noFill/>
        </p:spPr>
        <p:txBody>
          <a:bodyPr wrap="none" rtlCol="0">
            <a:spAutoFit/>
          </a:bodyPr>
          <a:lstStyle/>
          <a:p>
            <a:r>
              <a:rPr lang="en-US" sz="1400" dirty="0">
                <a:solidFill>
                  <a:schemeClr val="tx1">
                    <a:alpha val="49797"/>
                  </a:schemeClr>
                </a:solidFill>
              </a:rPr>
              <a:t>Symbolic AI</a:t>
            </a:r>
          </a:p>
        </p:txBody>
      </p:sp>
      <p:sp>
        <p:nvSpPr>
          <p:cNvPr id="31" name="TextBox 30">
            <a:extLst>
              <a:ext uri="{FF2B5EF4-FFF2-40B4-BE49-F238E27FC236}">
                <a16:creationId xmlns:a16="http://schemas.microsoft.com/office/drawing/2014/main" id="{33FD9134-7151-F0BC-E810-36CE4704657B}"/>
              </a:ext>
            </a:extLst>
          </p:cNvPr>
          <p:cNvSpPr txBox="1"/>
          <p:nvPr/>
        </p:nvSpPr>
        <p:spPr>
          <a:xfrm>
            <a:off x="9221284" y="2003004"/>
            <a:ext cx="1329467" cy="307777"/>
          </a:xfrm>
          <a:prstGeom prst="rect">
            <a:avLst/>
          </a:prstGeom>
          <a:noFill/>
        </p:spPr>
        <p:txBody>
          <a:bodyPr wrap="none" rtlCol="0">
            <a:spAutoFit/>
          </a:bodyPr>
          <a:lstStyle/>
          <a:p>
            <a:pPr algn="ctr"/>
            <a:r>
              <a:rPr lang="en-US" sz="1400" dirty="0">
                <a:solidFill>
                  <a:schemeClr val="tx1">
                    <a:alpha val="49797"/>
                  </a:schemeClr>
                </a:solidFill>
              </a:rPr>
              <a:t>Expert Systems</a:t>
            </a:r>
          </a:p>
        </p:txBody>
      </p:sp>
      <p:sp>
        <p:nvSpPr>
          <p:cNvPr id="32" name="TextBox 31">
            <a:extLst>
              <a:ext uri="{FF2B5EF4-FFF2-40B4-BE49-F238E27FC236}">
                <a16:creationId xmlns:a16="http://schemas.microsoft.com/office/drawing/2014/main" id="{B89EDE57-63DE-63B6-4EBE-9ACB8CB07F8C}"/>
              </a:ext>
            </a:extLst>
          </p:cNvPr>
          <p:cNvSpPr txBox="1"/>
          <p:nvPr/>
        </p:nvSpPr>
        <p:spPr>
          <a:xfrm>
            <a:off x="6556433" y="3397304"/>
            <a:ext cx="1025665" cy="523220"/>
          </a:xfrm>
          <a:prstGeom prst="rect">
            <a:avLst/>
          </a:prstGeom>
          <a:noFill/>
        </p:spPr>
        <p:txBody>
          <a:bodyPr wrap="none" rtlCol="0">
            <a:spAutoFit/>
          </a:bodyPr>
          <a:lstStyle/>
          <a:p>
            <a:pPr algn="ctr"/>
            <a:r>
              <a:rPr lang="en-US" sz="1400" dirty="0">
                <a:solidFill>
                  <a:schemeClr val="tx1">
                    <a:alpha val="49797"/>
                  </a:schemeClr>
                </a:solidFill>
              </a:rPr>
              <a:t>Neuro </a:t>
            </a:r>
          </a:p>
          <a:p>
            <a:pPr algn="ctr"/>
            <a:r>
              <a:rPr lang="en-US" sz="1400" dirty="0">
                <a:solidFill>
                  <a:schemeClr val="tx1">
                    <a:alpha val="49797"/>
                  </a:schemeClr>
                </a:solidFill>
              </a:rPr>
              <a:t>Symbolic AI</a:t>
            </a:r>
          </a:p>
        </p:txBody>
      </p:sp>
      <p:sp>
        <p:nvSpPr>
          <p:cNvPr id="33" name="TextBox 32">
            <a:extLst>
              <a:ext uri="{FF2B5EF4-FFF2-40B4-BE49-F238E27FC236}">
                <a16:creationId xmlns:a16="http://schemas.microsoft.com/office/drawing/2014/main" id="{57FAA224-1538-4566-5A0A-C52C9FF6F100}"/>
              </a:ext>
            </a:extLst>
          </p:cNvPr>
          <p:cNvSpPr txBox="1"/>
          <p:nvPr/>
        </p:nvSpPr>
        <p:spPr>
          <a:xfrm>
            <a:off x="10190239" y="2530674"/>
            <a:ext cx="994183" cy="307777"/>
          </a:xfrm>
          <a:prstGeom prst="rect">
            <a:avLst/>
          </a:prstGeom>
          <a:noFill/>
        </p:spPr>
        <p:txBody>
          <a:bodyPr wrap="none" rtlCol="0">
            <a:spAutoFit/>
          </a:bodyPr>
          <a:lstStyle/>
          <a:p>
            <a:pPr algn="ctr"/>
            <a:r>
              <a:rPr lang="en-US" sz="1400" dirty="0">
                <a:solidFill>
                  <a:schemeClr val="tx1">
                    <a:alpha val="50000"/>
                  </a:schemeClr>
                </a:solidFill>
              </a:rPr>
              <a:t>Fuzzy Logic</a:t>
            </a:r>
          </a:p>
        </p:txBody>
      </p:sp>
      <p:sp>
        <p:nvSpPr>
          <p:cNvPr id="34" name="Slide Number Placeholder 1">
            <a:extLst>
              <a:ext uri="{FF2B5EF4-FFF2-40B4-BE49-F238E27FC236}">
                <a16:creationId xmlns:a16="http://schemas.microsoft.com/office/drawing/2014/main" id="{A89C77CA-C25B-03E2-BF6B-CA91B88B70DC}"/>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4</a:t>
            </a:r>
          </a:p>
        </p:txBody>
      </p:sp>
    </p:spTree>
    <p:extLst>
      <p:ext uri="{BB962C8B-B14F-4D97-AF65-F5344CB8AC3E}">
        <p14:creationId xmlns:p14="http://schemas.microsoft.com/office/powerpoint/2010/main" val="132448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P spid="2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08A768-436D-0EFF-40BA-E5B455160594}"/>
              </a:ext>
            </a:extLst>
          </p:cNvPr>
          <p:cNvSpPr/>
          <p:nvPr/>
        </p:nvSpPr>
        <p:spPr>
          <a:xfrm>
            <a:off x="6308546" y="914400"/>
            <a:ext cx="5029200" cy="5029200"/>
          </a:xfrm>
          <a:prstGeom prst="ellipse">
            <a:avLst/>
          </a:prstGeom>
          <a:solidFill>
            <a:schemeClr val="accent1">
              <a:lumMod val="20000"/>
              <a:lumOff val="80000"/>
              <a:alpha val="50124"/>
            </a:schemeClr>
          </a:solidFill>
          <a:ln>
            <a:solidFill>
              <a:schemeClr val="tx1">
                <a:alpha val="50367"/>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4A427-F3D3-909F-B3AD-ECB6092726C9}"/>
              </a:ext>
            </a:extLst>
          </p:cNvPr>
          <p:cNvSpPr/>
          <p:nvPr/>
        </p:nvSpPr>
        <p:spPr>
          <a:xfrm>
            <a:off x="6992611" y="2286000"/>
            <a:ext cx="3657600" cy="365760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6" name="Oval 5">
            <a:extLst>
              <a:ext uri="{FF2B5EF4-FFF2-40B4-BE49-F238E27FC236}">
                <a16:creationId xmlns:a16="http://schemas.microsoft.com/office/drawing/2014/main" id="{D8B6D90D-E8DD-9894-31B9-AEEEC08F7B89}"/>
              </a:ext>
            </a:extLst>
          </p:cNvPr>
          <p:cNvSpPr/>
          <p:nvPr/>
        </p:nvSpPr>
        <p:spPr>
          <a:xfrm>
            <a:off x="7678411" y="3650324"/>
            <a:ext cx="2286000" cy="2286000"/>
          </a:xfrm>
          <a:prstGeom prst="ellipse">
            <a:avLst/>
          </a:prstGeom>
          <a:solidFill>
            <a:schemeClr val="accent2">
              <a:lumMod val="20000"/>
              <a:lumOff val="80000"/>
              <a:alpha val="49757"/>
            </a:schemeClr>
          </a:solidFill>
          <a:ln>
            <a:solidFill>
              <a:schemeClr val="tx1">
                <a:alpha val="5004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7" name="TextBox 6">
            <a:extLst>
              <a:ext uri="{FF2B5EF4-FFF2-40B4-BE49-F238E27FC236}">
                <a16:creationId xmlns:a16="http://schemas.microsoft.com/office/drawing/2014/main" id="{797939C9-0BD9-C356-13C8-DA7E6AC99E8B}"/>
              </a:ext>
            </a:extLst>
          </p:cNvPr>
          <p:cNvSpPr txBox="1"/>
          <p:nvPr/>
        </p:nvSpPr>
        <p:spPr>
          <a:xfrm>
            <a:off x="7756802" y="1246257"/>
            <a:ext cx="2129217" cy="707886"/>
          </a:xfrm>
          <a:prstGeom prst="rect">
            <a:avLst/>
          </a:prstGeom>
          <a:noFill/>
        </p:spPr>
        <p:txBody>
          <a:bodyPr wrap="square" rtlCol="0">
            <a:spAutoFit/>
          </a:bodyPr>
          <a:lstStyle/>
          <a:p>
            <a:pPr algn="ctr"/>
            <a:r>
              <a:rPr lang="en-US" sz="2000" b="1" dirty="0">
                <a:solidFill>
                  <a:schemeClr val="tx1">
                    <a:alpha val="50072"/>
                  </a:schemeClr>
                </a:solidFill>
              </a:rPr>
              <a:t>Artificial Intelligence</a:t>
            </a:r>
          </a:p>
        </p:txBody>
      </p:sp>
      <p:sp>
        <p:nvSpPr>
          <p:cNvPr id="8" name="TextBox 7">
            <a:extLst>
              <a:ext uri="{FF2B5EF4-FFF2-40B4-BE49-F238E27FC236}">
                <a16:creationId xmlns:a16="http://schemas.microsoft.com/office/drawing/2014/main" id="{D12D2353-7D69-47E0-D97F-43AD2B230998}"/>
              </a:ext>
            </a:extLst>
          </p:cNvPr>
          <p:cNvSpPr txBox="1"/>
          <p:nvPr/>
        </p:nvSpPr>
        <p:spPr>
          <a:xfrm>
            <a:off x="7756801" y="2706872"/>
            <a:ext cx="2129217" cy="707886"/>
          </a:xfrm>
          <a:prstGeom prst="rect">
            <a:avLst/>
          </a:prstGeom>
          <a:noFill/>
        </p:spPr>
        <p:txBody>
          <a:bodyPr wrap="square" rtlCol="0">
            <a:spAutoFit/>
          </a:bodyPr>
          <a:lstStyle/>
          <a:p>
            <a:pPr algn="ctr"/>
            <a:r>
              <a:rPr lang="en-US" sz="2000" b="1" dirty="0"/>
              <a:t>Machine</a:t>
            </a:r>
          </a:p>
          <a:p>
            <a:pPr algn="ctr"/>
            <a:r>
              <a:rPr lang="en-US" sz="2000" b="1" dirty="0"/>
              <a:t>Learning</a:t>
            </a:r>
          </a:p>
        </p:txBody>
      </p:sp>
      <p:sp>
        <p:nvSpPr>
          <p:cNvPr id="9" name="TextBox 8">
            <a:extLst>
              <a:ext uri="{FF2B5EF4-FFF2-40B4-BE49-F238E27FC236}">
                <a16:creationId xmlns:a16="http://schemas.microsoft.com/office/drawing/2014/main" id="{89DDD8D8-1D7D-1914-96EB-5D1F31AC17F2}"/>
              </a:ext>
            </a:extLst>
          </p:cNvPr>
          <p:cNvSpPr txBox="1"/>
          <p:nvPr/>
        </p:nvSpPr>
        <p:spPr>
          <a:xfrm>
            <a:off x="7756801" y="4439381"/>
            <a:ext cx="2129217" cy="707886"/>
          </a:xfrm>
          <a:prstGeom prst="rect">
            <a:avLst/>
          </a:prstGeom>
          <a:noFill/>
        </p:spPr>
        <p:txBody>
          <a:bodyPr wrap="square" rtlCol="0">
            <a:spAutoFit/>
          </a:bodyPr>
          <a:lstStyle/>
          <a:p>
            <a:pPr algn="ctr"/>
            <a:r>
              <a:rPr lang="en-US" sz="2000" b="1" dirty="0">
                <a:solidFill>
                  <a:schemeClr val="tx1">
                    <a:alpha val="50242"/>
                  </a:schemeClr>
                </a:solidFill>
              </a:rPr>
              <a:t>Deep</a:t>
            </a:r>
          </a:p>
          <a:p>
            <a:pPr algn="ctr"/>
            <a:r>
              <a:rPr lang="en-US" sz="2000" b="1" dirty="0">
                <a:solidFill>
                  <a:schemeClr val="tx1">
                    <a:alpha val="50242"/>
                  </a:schemeClr>
                </a:solidFill>
              </a:rPr>
              <a:t>Learning</a:t>
            </a:r>
          </a:p>
        </p:txBody>
      </p:sp>
      <p:graphicFrame>
        <p:nvGraphicFramePr>
          <p:cNvPr id="10" name="Table 14">
            <a:extLst>
              <a:ext uri="{FF2B5EF4-FFF2-40B4-BE49-F238E27FC236}">
                <a16:creationId xmlns:a16="http://schemas.microsoft.com/office/drawing/2014/main" id="{DEA44451-DE5C-AC71-A023-A62BFEC2EED1}"/>
              </a:ext>
            </a:extLst>
          </p:cNvPr>
          <p:cNvGraphicFramePr>
            <a:graphicFrameLocks noGrp="1"/>
          </p:cNvGraphicFramePr>
          <p:nvPr>
            <p:extLst>
              <p:ext uri="{D42A27DB-BD31-4B8C-83A1-F6EECF244321}">
                <p14:modId xmlns:p14="http://schemas.microsoft.com/office/powerpoint/2010/main" val="345205348"/>
              </p:ext>
            </p:extLst>
          </p:nvPr>
        </p:nvGraphicFramePr>
        <p:xfrm>
          <a:off x="747277" y="1382062"/>
          <a:ext cx="5249334" cy="2694365"/>
        </p:xfrm>
        <a:graphic>
          <a:graphicData uri="http://schemas.openxmlformats.org/drawingml/2006/table">
            <a:tbl>
              <a:tblPr firstRow="1" bandRow="1">
                <a:tableStyleId>{5C22544A-7EE6-4342-B048-85BDC9FD1C3A}</a:tableStyleId>
              </a:tblPr>
              <a:tblGrid>
                <a:gridCol w="1270077">
                  <a:extLst>
                    <a:ext uri="{9D8B030D-6E8A-4147-A177-3AD203B41FA5}">
                      <a16:colId xmlns:a16="http://schemas.microsoft.com/office/drawing/2014/main" val="1615693276"/>
                    </a:ext>
                  </a:extLst>
                </a:gridCol>
                <a:gridCol w="1439103">
                  <a:extLst>
                    <a:ext uri="{9D8B030D-6E8A-4147-A177-3AD203B41FA5}">
                      <a16:colId xmlns:a16="http://schemas.microsoft.com/office/drawing/2014/main" val="3149830364"/>
                    </a:ext>
                  </a:extLst>
                </a:gridCol>
                <a:gridCol w="1439103">
                  <a:extLst>
                    <a:ext uri="{9D8B030D-6E8A-4147-A177-3AD203B41FA5}">
                      <a16:colId xmlns:a16="http://schemas.microsoft.com/office/drawing/2014/main" val="1844960066"/>
                    </a:ext>
                  </a:extLst>
                </a:gridCol>
                <a:gridCol w="1101051">
                  <a:extLst>
                    <a:ext uri="{9D8B030D-6E8A-4147-A177-3AD203B41FA5}">
                      <a16:colId xmlns:a16="http://schemas.microsoft.com/office/drawing/2014/main" val="3329167700"/>
                    </a:ext>
                  </a:extLst>
                </a:gridCol>
              </a:tblGrid>
              <a:tr h="585860">
                <a:tc>
                  <a:txBody>
                    <a:bodyPr/>
                    <a:lstStyle/>
                    <a:p>
                      <a:pPr algn="ctr"/>
                      <a:r>
                        <a:rPr lang="en-US" sz="1600" dirty="0">
                          <a:solidFill>
                            <a:schemeClr val="tx1"/>
                          </a:solidFill>
                        </a:rPr>
                        <a:t>Fruit </a:t>
                      </a:r>
                    </a:p>
                    <a:p>
                      <a:pPr algn="ctr"/>
                      <a:r>
                        <a:rPr lang="en-US" sz="1600" dirty="0">
                          <a:solidFill>
                            <a:schemeClr val="tx1"/>
                          </a:solidFill>
                        </a:rPr>
                        <a:t>(Feature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Day of week</a:t>
                      </a:r>
                    </a:p>
                    <a:p>
                      <a:pPr algn="ctr"/>
                      <a:r>
                        <a:rPr lang="en-US" sz="1600" dirty="0">
                          <a:solidFill>
                            <a:schemeClr val="tx1"/>
                          </a:solidFill>
                        </a:rPr>
                        <a:t>(Feature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Price (in $)</a:t>
                      </a:r>
                    </a:p>
                    <a:p>
                      <a:pPr algn="ctr"/>
                      <a:r>
                        <a:rPr lang="en-US" sz="1600" dirty="0">
                          <a:solidFill>
                            <a:schemeClr val="tx1"/>
                          </a:solidFill>
                        </a:rPr>
                        <a:t>(Feature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Num sold</a:t>
                      </a:r>
                    </a:p>
                    <a:p>
                      <a:pPr algn="ctr"/>
                      <a:r>
                        <a:rPr lang="en-US" sz="1600" dirty="0">
                          <a:solidFill>
                            <a:schemeClr val="tx1"/>
                          </a:solidFill>
                        </a:rPr>
                        <a:t> (Label)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9103847"/>
                  </a:ext>
                </a:extLst>
              </a:tr>
              <a:tr h="421701">
                <a:tc>
                  <a:txBody>
                    <a:bodyPr/>
                    <a:lstStyle/>
                    <a:p>
                      <a:pPr algn="ctr"/>
                      <a:r>
                        <a:rPr lang="en-US" sz="1600" dirty="0"/>
                        <a:t>‘apple’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600" dirty="0"/>
                        <a:t>‘Monday’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6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6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950771394"/>
                  </a:ext>
                </a:extLst>
              </a:tr>
              <a:tr h="421701">
                <a:tc>
                  <a:txBody>
                    <a:bodyPr/>
                    <a:lstStyle/>
                    <a:p>
                      <a:pPr algn="ctr"/>
                      <a:r>
                        <a:rPr lang="en-US" sz="1600" dirty="0"/>
                        <a:t>‘banana’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600" dirty="0"/>
                        <a:t>‘Monday’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600" dirty="0"/>
                        <a:t>0.30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6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200234615"/>
                  </a:ext>
                </a:extLst>
              </a:tr>
              <a:tr h="421701">
                <a:tc>
                  <a:txBody>
                    <a:bodyPr/>
                    <a:lstStyle/>
                    <a:p>
                      <a:pPr algn="ctr"/>
                      <a:r>
                        <a:rPr lang="en-US" sz="1600" dirty="0"/>
                        <a:t>‘apple’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600" dirty="0"/>
                        <a:t>‘Tuesday’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6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6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873579179"/>
                  </a:ext>
                </a:extLst>
              </a:tr>
              <a:tr h="421701">
                <a:tc>
                  <a:txBody>
                    <a:bodyPr/>
                    <a:lstStyle/>
                    <a:p>
                      <a:pPr algn="ctr"/>
                      <a:r>
                        <a:rPr lang="en-US" sz="1600" dirty="0"/>
                        <a:t>‘pear’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600" dirty="0"/>
                        <a:t>‘Wednesday’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600" dirty="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6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58533474"/>
                  </a:ext>
                </a:extLst>
              </a:tr>
              <a:tr h="421701">
                <a:tc>
                  <a:txBody>
                    <a:bodyPr/>
                    <a:lstStyle/>
                    <a:p>
                      <a:pPr algn="ctr"/>
                      <a:r>
                        <a:rPr lang="en-US" sz="1600" dirty="0"/>
                        <a:t>‘oranges’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600" dirty="0"/>
                        <a:t>‘Thursday’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600" dirty="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6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0460918"/>
                  </a:ext>
                </a:extLst>
              </a:tr>
            </a:tbl>
          </a:graphicData>
        </a:graphic>
      </p:graphicFrame>
      <p:sp>
        <p:nvSpPr>
          <p:cNvPr id="11" name="TextBox 10">
            <a:extLst>
              <a:ext uri="{FF2B5EF4-FFF2-40B4-BE49-F238E27FC236}">
                <a16:creationId xmlns:a16="http://schemas.microsoft.com/office/drawing/2014/main" id="{DDDC38B6-03A1-E2D3-CDD1-357F62AE332E}"/>
              </a:ext>
            </a:extLst>
          </p:cNvPr>
          <p:cNvSpPr txBox="1"/>
          <p:nvPr/>
        </p:nvSpPr>
        <p:spPr>
          <a:xfrm>
            <a:off x="1423398" y="914400"/>
            <a:ext cx="3822265" cy="369332"/>
          </a:xfrm>
          <a:prstGeom prst="rect">
            <a:avLst/>
          </a:prstGeom>
          <a:noFill/>
        </p:spPr>
        <p:txBody>
          <a:bodyPr wrap="none" rtlCol="0">
            <a:spAutoFit/>
          </a:bodyPr>
          <a:lstStyle/>
          <a:p>
            <a:pPr algn="ctr"/>
            <a:r>
              <a:rPr lang="en-US" b="1" dirty="0"/>
              <a:t>Task : </a:t>
            </a:r>
            <a:r>
              <a:rPr lang="en-US" dirty="0"/>
              <a:t>Predict the number of fruits sold</a:t>
            </a:r>
          </a:p>
        </p:txBody>
      </p:sp>
      <p:sp>
        <p:nvSpPr>
          <p:cNvPr id="23" name="TextBox 22">
            <a:extLst>
              <a:ext uri="{FF2B5EF4-FFF2-40B4-BE49-F238E27FC236}">
                <a16:creationId xmlns:a16="http://schemas.microsoft.com/office/drawing/2014/main" id="{A3092CEE-7FFF-9733-F224-352B31A10C00}"/>
              </a:ext>
            </a:extLst>
          </p:cNvPr>
          <p:cNvSpPr txBox="1"/>
          <p:nvPr/>
        </p:nvSpPr>
        <p:spPr>
          <a:xfrm>
            <a:off x="0" y="29121"/>
            <a:ext cx="6638099" cy="400110"/>
          </a:xfrm>
          <a:prstGeom prst="rect">
            <a:avLst/>
          </a:prstGeom>
          <a:noFill/>
        </p:spPr>
        <p:txBody>
          <a:bodyPr wrap="none" rtlCol="0">
            <a:spAutoFit/>
          </a:bodyPr>
          <a:lstStyle/>
          <a:p>
            <a:r>
              <a:rPr lang="en-US" sz="2000" b="1" dirty="0"/>
              <a:t>Artificial Intelligence, Machine Learning and Deep Learning</a:t>
            </a:r>
          </a:p>
        </p:txBody>
      </p:sp>
      <p:sp>
        <p:nvSpPr>
          <p:cNvPr id="24" name="TextBox 23">
            <a:extLst>
              <a:ext uri="{FF2B5EF4-FFF2-40B4-BE49-F238E27FC236}">
                <a16:creationId xmlns:a16="http://schemas.microsoft.com/office/drawing/2014/main" id="{21A0A34E-B701-9AAD-FBF1-AF94B3434EC2}"/>
              </a:ext>
            </a:extLst>
          </p:cNvPr>
          <p:cNvSpPr txBox="1"/>
          <p:nvPr/>
        </p:nvSpPr>
        <p:spPr>
          <a:xfrm>
            <a:off x="7081282" y="2003004"/>
            <a:ext cx="1025665" cy="307777"/>
          </a:xfrm>
          <a:prstGeom prst="rect">
            <a:avLst/>
          </a:prstGeom>
          <a:noFill/>
        </p:spPr>
        <p:txBody>
          <a:bodyPr wrap="none" rtlCol="0">
            <a:spAutoFit/>
          </a:bodyPr>
          <a:lstStyle/>
          <a:p>
            <a:r>
              <a:rPr lang="en-US" sz="1400" dirty="0">
                <a:solidFill>
                  <a:schemeClr val="tx1">
                    <a:alpha val="49797"/>
                  </a:schemeClr>
                </a:solidFill>
              </a:rPr>
              <a:t>Symbolic AI</a:t>
            </a:r>
          </a:p>
        </p:txBody>
      </p:sp>
      <p:sp>
        <p:nvSpPr>
          <p:cNvPr id="25" name="TextBox 24">
            <a:extLst>
              <a:ext uri="{FF2B5EF4-FFF2-40B4-BE49-F238E27FC236}">
                <a16:creationId xmlns:a16="http://schemas.microsoft.com/office/drawing/2014/main" id="{F5A76194-EA4A-259C-83B5-96BE0CCE21F0}"/>
              </a:ext>
            </a:extLst>
          </p:cNvPr>
          <p:cNvSpPr txBox="1"/>
          <p:nvPr/>
        </p:nvSpPr>
        <p:spPr>
          <a:xfrm>
            <a:off x="9221284" y="2003004"/>
            <a:ext cx="1329467" cy="307777"/>
          </a:xfrm>
          <a:prstGeom prst="rect">
            <a:avLst/>
          </a:prstGeom>
          <a:noFill/>
        </p:spPr>
        <p:txBody>
          <a:bodyPr wrap="none" rtlCol="0">
            <a:spAutoFit/>
          </a:bodyPr>
          <a:lstStyle/>
          <a:p>
            <a:pPr algn="ctr"/>
            <a:r>
              <a:rPr lang="en-US" sz="1400" dirty="0">
                <a:solidFill>
                  <a:schemeClr val="tx1">
                    <a:alpha val="49797"/>
                  </a:schemeClr>
                </a:solidFill>
              </a:rPr>
              <a:t>Expert Systems</a:t>
            </a:r>
          </a:p>
        </p:txBody>
      </p:sp>
      <p:sp>
        <p:nvSpPr>
          <p:cNvPr id="26" name="TextBox 25">
            <a:extLst>
              <a:ext uri="{FF2B5EF4-FFF2-40B4-BE49-F238E27FC236}">
                <a16:creationId xmlns:a16="http://schemas.microsoft.com/office/drawing/2014/main" id="{B045DA19-3796-AA49-5567-C715F45E15FA}"/>
              </a:ext>
            </a:extLst>
          </p:cNvPr>
          <p:cNvSpPr txBox="1"/>
          <p:nvPr/>
        </p:nvSpPr>
        <p:spPr>
          <a:xfrm>
            <a:off x="6556433" y="3397304"/>
            <a:ext cx="1025665" cy="523220"/>
          </a:xfrm>
          <a:prstGeom prst="rect">
            <a:avLst/>
          </a:prstGeom>
          <a:noFill/>
        </p:spPr>
        <p:txBody>
          <a:bodyPr wrap="none" rtlCol="0">
            <a:spAutoFit/>
          </a:bodyPr>
          <a:lstStyle/>
          <a:p>
            <a:pPr algn="ctr"/>
            <a:r>
              <a:rPr lang="en-US" sz="1400" dirty="0">
                <a:solidFill>
                  <a:schemeClr val="tx1">
                    <a:alpha val="49797"/>
                  </a:schemeClr>
                </a:solidFill>
              </a:rPr>
              <a:t>Neuro </a:t>
            </a:r>
          </a:p>
          <a:p>
            <a:pPr algn="ctr"/>
            <a:r>
              <a:rPr lang="en-US" sz="1400" dirty="0">
                <a:solidFill>
                  <a:schemeClr val="tx1">
                    <a:alpha val="49797"/>
                  </a:schemeClr>
                </a:solidFill>
              </a:rPr>
              <a:t>Symbolic AI</a:t>
            </a:r>
          </a:p>
        </p:txBody>
      </p:sp>
      <p:sp>
        <p:nvSpPr>
          <p:cNvPr id="27" name="TextBox 26">
            <a:extLst>
              <a:ext uri="{FF2B5EF4-FFF2-40B4-BE49-F238E27FC236}">
                <a16:creationId xmlns:a16="http://schemas.microsoft.com/office/drawing/2014/main" id="{E1EF98B8-D484-1D25-0BD5-0A594004C29A}"/>
              </a:ext>
            </a:extLst>
          </p:cNvPr>
          <p:cNvSpPr txBox="1"/>
          <p:nvPr/>
        </p:nvSpPr>
        <p:spPr>
          <a:xfrm>
            <a:off x="10190239" y="2530674"/>
            <a:ext cx="994183" cy="307777"/>
          </a:xfrm>
          <a:prstGeom prst="rect">
            <a:avLst/>
          </a:prstGeom>
          <a:noFill/>
        </p:spPr>
        <p:txBody>
          <a:bodyPr wrap="none" rtlCol="0">
            <a:spAutoFit/>
          </a:bodyPr>
          <a:lstStyle/>
          <a:p>
            <a:pPr algn="ctr"/>
            <a:r>
              <a:rPr lang="en-US" sz="1400" dirty="0">
                <a:solidFill>
                  <a:schemeClr val="tx1">
                    <a:alpha val="50000"/>
                  </a:schemeClr>
                </a:solidFill>
              </a:rPr>
              <a:t>Fuzzy Logic</a:t>
            </a:r>
          </a:p>
        </p:txBody>
      </p:sp>
      <p:sp>
        <p:nvSpPr>
          <p:cNvPr id="28" name="Slide Number Placeholder 1">
            <a:extLst>
              <a:ext uri="{FF2B5EF4-FFF2-40B4-BE49-F238E27FC236}">
                <a16:creationId xmlns:a16="http://schemas.microsoft.com/office/drawing/2014/main" id="{3600A7A7-6D85-0B10-DB0E-72E9A6EACBFE}"/>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5</a:t>
            </a:r>
          </a:p>
        </p:txBody>
      </p:sp>
      <p:sp>
        <p:nvSpPr>
          <p:cNvPr id="3" name="Left Brace 2">
            <a:extLst>
              <a:ext uri="{FF2B5EF4-FFF2-40B4-BE49-F238E27FC236}">
                <a16:creationId xmlns:a16="http://schemas.microsoft.com/office/drawing/2014/main" id="{E11890A8-8CFD-7280-DD8B-F5E2B2F49CD9}"/>
              </a:ext>
            </a:extLst>
          </p:cNvPr>
          <p:cNvSpPr/>
          <p:nvPr/>
        </p:nvSpPr>
        <p:spPr>
          <a:xfrm>
            <a:off x="396549" y="1934513"/>
            <a:ext cx="350728" cy="127634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87E62FA6-CAE2-2AA6-D008-FF932EDA2A16}"/>
              </a:ext>
            </a:extLst>
          </p:cNvPr>
          <p:cNvSpPr/>
          <p:nvPr/>
        </p:nvSpPr>
        <p:spPr>
          <a:xfrm>
            <a:off x="396549" y="3232860"/>
            <a:ext cx="350728" cy="84356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B2EBA4B-1FFC-ECFA-84DA-950A439B0D98}"/>
              </a:ext>
            </a:extLst>
          </p:cNvPr>
          <p:cNvSpPr txBox="1"/>
          <p:nvPr/>
        </p:nvSpPr>
        <p:spPr>
          <a:xfrm rot="16200000">
            <a:off x="-659770" y="2340395"/>
            <a:ext cx="1745673" cy="369332"/>
          </a:xfrm>
          <a:prstGeom prst="rect">
            <a:avLst/>
          </a:prstGeom>
          <a:noFill/>
        </p:spPr>
        <p:txBody>
          <a:bodyPr wrap="square" rtlCol="0">
            <a:spAutoFit/>
          </a:bodyPr>
          <a:lstStyle/>
          <a:p>
            <a:pPr algn="ctr"/>
            <a:r>
              <a:rPr lang="en-US" dirty="0"/>
              <a:t>Training Set</a:t>
            </a:r>
          </a:p>
        </p:txBody>
      </p:sp>
      <p:sp>
        <p:nvSpPr>
          <p:cNvPr id="20" name="TextBox 19">
            <a:extLst>
              <a:ext uri="{FF2B5EF4-FFF2-40B4-BE49-F238E27FC236}">
                <a16:creationId xmlns:a16="http://schemas.microsoft.com/office/drawing/2014/main" id="{543093F8-F23F-CBC3-BCC4-5822929CA301}"/>
              </a:ext>
            </a:extLst>
          </p:cNvPr>
          <p:cNvSpPr txBox="1"/>
          <p:nvPr/>
        </p:nvSpPr>
        <p:spPr>
          <a:xfrm rot="16200000">
            <a:off x="-661182" y="3469976"/>
            <a:ext cx="1745673" cy="369332"/>
          </a:xfrm>
          <a:prstGeom prst="rect">
            <a:avLst/>
          </a:prstGeom>
          <a:noFill/>
        </p:spPr>
        <p:txBody>
          <a:bodyPr wrap="square" rtlCol="0">
            <a:spAutoFit/>
          </a:bodyPr>
          <a:lstStyle/>
          <a:p>
            <a:pPr algn="ctr"/>
            <a:r>
              <a:rPr lang="en-US" dirty="0"/>
              <a:t>Test Set</a:t>
            </a:r>
          </a:p>
        </p:txBody>
      </p:sp>
      <p:sp>
        <p:nvSpPr>
          <p:cNvPr id="13" name="TextBox 12">
            <a:extLst>
              <a:ext uri="{FF2B5EF4-FFF2-40B4-BE49-F238E27FC236}">
                <a16:creationId xmlns:a16="http://schemas.microsoft.com/office/drawing/2014/main" id="{1E0E3B98-04C2-E39C-C737-F13780280526}"/>
              </a:ext>
            </a:extLst>
          </p:cNvPr>
          <p:cNvSpPr txBox="1"/>
          <p:nvPr/>
        </p:nvSpPr>
        <p:spPr>
          <a:xfrm>
            <a:off x="78526" y="4527479"/>
            <a:ext cx="5962510" cy="1477328"/>
          </a:xfrm>
          <a:prstGeom prst="rect">
            <a:avLst/>
          </a:prstGeom>
          <a:noFill/>
        </p:spPr>
        <p:txBody>
          <a:bodyPr wrap="square" rtlCol="0">
            <a:spAutoFit/>
          </a:bodyPr>
          <a:lstStyle/>
          <a:p>
            <a:pPr algn="just"/>
            <a:r>
              <a:rPr lang="en-US" dirty="0"/>
              <a:t>Note : </a:t>
            </a:r>
          </a:p>
          <a:p>
            <a:pPr marL="285750" indent="-285750" algn="just">
              <a:buFont typeface="Arial" panose="020B0604020202020204" pitchFamily="34" charset="0"/>
              <a:buChar char="•"/>
            </a:pPr>
            <a:r>
              <a:rPr lang="en-US" dirty="0"/>
              <a:t>A machine learning algorithm can only work with numerical data.</a:t>
            </a:r>
          </a:p>
          <a:p>
            <a:pPr marL="285750" indent="-285750" algn="just">
              <a:buFont typeface="Arial" panose="020B0604020202020204" pitchFamily="34" charset="0"/>
              <a:buChar char="•"/>
            </a:pPr>
            <a:r>
              <a:rPr lang="en-US" dirty="0"/>
              <a:t>Need to convert all the categories of fruits and days of weeks into numerical vectors (One hot encoding)</a:t>
            </a:r>
          </a:p>
        </p:txBody>
      </p:sp>
    </p:spTree>
    <p:extLst>
      <p:ext uri="{BB962C8B-B14F-4D97-AF65-F5344CB8AC3E}">
        <p14:creationId xmlns:p14="http://schemas.microsoft.com/office/powerpoint/2010/main" val="1799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572957B-8333-EA12-EFF4-7B221CE8C809}"/>
              </a:ext>
            </a:extLst>
          </p:cNvPr>
          <p:cNvSpPr txBox="1"/>
          <p:nvPr/>
        </p:nvSpPr>
        <p:spPr>
          <a:xfrm>
            <a:off x="-38930" y="6535888"/>
            <a:ext cx="12192000" cy="276999"/>
          </a:xfrm>
          <a:prstGeom prst="rect">
            <a:avLst/>
          </a:prstGeom>
          <a:noFill/>
        </p:spPr>
        <p:txBody>
          <a:bodyPr wrap="square">
            <a:spAutoFit/>
          </a:bodyPr>
          <a:lstStyle/>
          <a:p>
            <a:r>
              <a:rPr lang="en-US" sz="1200" dirty="0"/>
              <a:t>[1] </a:t>
            </a:r>
            <a:r>
              <a:rPr lang="en-US" sz="1200" dirty="0" err="1">
                <a:effectLst/>
              </a:rPr>
              <a:t>Géron</a:t>
            </a:r>
            <a:r>
              <a:rPr lang="en-US" sz="1200" dirty="0">
                <a:effectLst/>
              </a:rPr>
              <a:t>, A. Hands-On Machine Learning with Scikit-Learn, </a:t>
            </a:r>
            <a:r>
              <a:rPr lang="en-US" sz="1200" dirty="0" err="1">
                <a:effectLst/>
              </a:rPr>
              <a:t>Keras</a:t>
            </a:r>
            <a:r>
              <a:rPr lang="en-US" sz="1200" dirty="0">
                <a:effectLst/>
              </a:rPr>
              <a:t>, and TensorFlow. 1150.</a:t>
            </a:r>
          </a:p>
        </p:txBody>
      </p:sp>
      <p:sp>
        <p:nvSpPr>
          <p:cNvPr id="3" name="TextBox 2">
            <a:extLst>
              <a:ext uri="{FF2B5EF4-FFF2-40B4-BE49-F238E27FC236}">
                <a16:creationId xmlns:a16="http://schemas.microsoft.com/office/drawing/2014/main" id="{BCF08213-648D-44E1-CC4A-2586B08AF523}"/>
              </a:ext>
            </a:extLst>
          </p:cNvPr>
          <p:cNvSpPr txBox="1"/>
          <p:nvPr/>
        </p:nvSpPr>
        <p:spPr>
          <a:xfrm>
            <a:off x="1765003" y="541476"/>
            <a:ext cx="2797662" cy="369332"/>
          </a:xfrm>
          <a:prstGeom prst="rect">
            <a:avLst/>
          </a:prstGeom>
          <a:noFill/>
        </p:spPr>
        <p:txBody>
          <a:bodyPr wrap="square" rtlCol="0">
            <a:spAutoFit/>
          </a:bodyPr>
          <a:lstStyle/>
          <a:p>
            <a:pPr algn="ctr"/>
            <a:r>
              <a:rPr lang="en-US" b="1" dirty="0"/>
              <a:t>Supervised Learning  </a:t>
            </a:r>
          </a:p>
        </p:txBody>
      </p:sp>
      <p:sp>
        <p:nvSpPr>
          <p:cNvPr id="5" name="TextBox 4">
            <a:extLst>
              <a:ext uri="{FF2B5EF4-FFF2-40B4-BE49-F238E27FC236}">
                <a16:creationId xmlns:a16="http://schemas.microsoft.com/office/drawing/2014/main" id="{26A165FB-434C-CF34-BA37-97FB0C5A3979}"/>
              </a:ext>
            </a:extLst>
          </p:cNvPr>
          <p:cNvSpPr txBox="1"/>
          <p:nvPr/>
        </p:nvSpPr>
        <p:spPr>
          <a:xfrm>
            <a:off x="2484691" y="975426"/>
            <a:ext cx="1405321" cy="369332"/>
          </a:xfrm>
          <a:prstGeom prst="rect">
            <a:avLst/>
          </a:prstGeom>
          <a:noFill/>
        </p:spPr>
        <p:txBody>
          <a:bodyPr wrap="none" rtlCol="0">
            <a:spAutoFit/>
          </a:bodyPr>
          <a:lstStyle/>
          <a:p>
            <a:r>
              <a:rPr lang="en-US" dirty="0"/>
              <a:t>Classification</a:t>
            </a:r>
          </a:p>
        </p:txBody>
      </p:sp>
      <p:sp>
        <p:nvSpPr>
          <p:cNvPr id="21" name="TextBox 20">
            <a:extLst>
              <a:ext uri="{FF2B5EF4-FFF2-40B4-BE49-F238E27FC236}">
                <a16:creationId xmlns:a16="http://schemas.microsoft.com/office/drawing/2014/main" id="{884EB591-7DB1-FE55-8F62-CCC2E3DF2978}"/>
              </a:ext>
            </a:extLst>
          </p:cNvPr>
          <p:cNvSpPr txBox="1"/>
          <p:nvPr/>
        </p:nvSpPr>
        <p:spPr>
          <a:xfrm>
            <a:off x="2476621" y="3148229"/>
            <a:ext cx="1198726" cy="369332"/>
          </a:xfrm>
          <a:prstGeom prst="rect">
            <a:avLst/>
          </a:prstGeom>
          <a:noFill/>
        </p:spPr>
        <p:txBody>
          <a:bodyPr wrap="none" rtlCol="0">
            <a:spAutoFit/>
          </a:bodyPr>
          <a:lstStyle/>
          <a:p>
            <a:r>
              <a:rPr lang="en-US" dirty="0"/>
              <a:t>Regression</a:t>
            </a:r>
          </a:p>
        </p:txBody>
      </p:sp>
      <p:pic>
        <p:nvPicPr>
          <p:cNvPr id="29" name="Picture 28">
            <a:extLst>
              <a:ext uri="{FF2B5EF4-FFF2-40B4-BE49-F238E27FC236}">
                <a16:creationId xmlns:a16="http://schemas.microsoft.com/office/drawing/2014/main" id="{899B0860-129E-5773-7069-B1FFD098BC1B}"/>
              </a:ext>
            </a:extLst>
          </p:cNvPr>
          <p:cNvPicPr>
            <a:picLocks noChangeAspect="1"/>
          </p:cNvPicPr>
          <p:nvPr/>
        </p:nvPicPr>
        <p:blipFill>
          <a:blip r:embed="rId3"/>
          <a:stretch>
            <a:fillRect/>
          </a:stretch>
        </p:blipFill>
        <p:spPr>
          <a:xfrm>
            <a:off x="520133" y="3704739"/>
            <a:ext cx="4714767" cy="2368252"/>
          </a:xfrm>
          <a:prstGeom prst="rect">
            <a:avLst/>
          </a:prstGeom>
        </p:spPr>
      </p:pic>
      <p:pic>
        <p:nvPicPr>
          <p:cNvPr id="2" name="Picture 1">
            <a:extLst>
              <a:ext uri="{FF2B5EF4-FFF2-40B4-BE49-F238E27FC236}">
                <a16:creationId xmlns:a16="http://schemas.microsoft.com/office/drawing/2014/main" id="{CC453AE0-2D55-76C5-936F-310D3682A32A}"/>
              </a:ext>
            </a:extLst>
          </p:cNvPr>
          <p:cNvPicPr>
            <a:picLocks noChangeAspect="1"/>
          </p:cNvPicPr>
          <p:nvPr/>
        </p:nvPicPr>
        <p:blipFill>
          <a:blip r:embed="rId4"/>
          <a:stretch>
            <a:fillRect/>
          </a:stretch>
        </p:blipFill>
        <p:spPr>
          <a:xfrm>
            <a:off x="223436" y="1445889"/>
            <a:ext cx="4759625" cy="1570755"/>
          </a:xfrm>
          <a:prstGeom prst="rect">
            <a:avLst/>
          </a:prstGeom>
        </p:spPr>
      </p:pic>
      <p:sp>
        <p:nvSpPr>
          <p:cNvPr id="25" name="Oval 24">
            <a:extLst>
              <a:ext uri="{FF2B5EF4-FFF2-40B4-BE49-F238E27FC236}">
                <a16:creationId xmlns:a16="http://schemas.microsoft.com/office/drawing/2014/main" id="{6FA07E61-61D0-C13C-BF11-397F4F838F5D}"/>
              </a:ext>
            </a:extLst>
          </p:cNvPr>
          <p:cNvSpPr/>
          <p:nvPr/>
        </p:nvSpPr>
        <p:spPr>
          <a:xfrm>
            <a:off x="6308546" y="914400"/>
            <a:ext cx="5029200" cy="5029200"/>
          </a:xfrm>
          <a:prstGeom prst="ellipse">
            <a:avLst/>
          </a:prstGeom>
          <a:solidFill>
            <a:schemeClr val="accent1">
              <a:lumMod val="20000"/>
              <a:lumOff val="80000"/>
              <a:alpha val="50124"/>
            </a:schemeClr>
          </a:solidFill>
          <a:ln>
            <a:solidFill>
              <a:schemeClr val="tx1">
                <a:alpha val="50367"/>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F2D67DB-C4B9-8659-1DDE-764CBE47EC83}"/>
              </a:ext>
            </a:extLst>
          </p:cNvPr>
          <p:cNvSpPr/>
          <p:nvPr/>
        </p:nvSpPr>
        <p:spPr>
          <a:xfrm>
            <a:off x="6992611" y="2286000"/>
            <a:ext cx="3657600" cy="365760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32" name="Oval 31">
            <a:extLst>
              <a:ext uri="{FF2B5EF4-FFF2-40B4-BE49-F238E27FC236}">
                <a16:creationId xmlns:a16="http://schemas.microsoft.com/office/drawing/2014/main" id="{26CCC5F4-9E4D-7856-AE56-8E3FB65BA3D6}"/>
              </a:ext>
            </a:extLst>
          </p:cNvPr>
          <p:cNvSpPr/>
          <p:nvPr/>
        </p:nvSpPr>
        <p:spPr>
          <a:xfrm>
            <a:off x="7678411" y="3650324"/>
            <a:ext cx="2286000" cy="2286000"/>
          </a:xfrm>
          <a:prstGeom prst="ellipse">
            <a:avLst/>
          </a:prstGeom>
          <a:solidFill>
            <a:schemeClr val="accent2">
              <a:lumMod val="20000"/>
              <a:lumOff val="80000"/>
              <a:alpha val="49757"/>
            </a:schemeClr>
          </a:solidFill>
          <a:ln>
            <a:solidFill>
              <a:schemeClr val="tx1">
                <a:alpha val="5004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33" name="TextBox 32">
            <a:extLst>
              <a:ext uri="{FF2B5EF4-FFF2-40B4-BE49-F238E27FC236}">
                <a16:creationId xmlns:a16="http://schemas.microsoft.com/office/drawing/2014/main" id="{8EBD0675-E871-0D16-5AC1-1E9231D730B0}"/>
              </a:ext>
            </a:extLst>
          </p:cNvPr>
          <p:cNvSpPr txBox="1"/>
          <p:nvPr/>
        </p:nvSpPr>
        <p:spPr>
          <a:xfrm>
            <a:off x="7756802" y="1246257"/>
            <a:ext cx="2129217" cy="707886"/>
          </a:xfrm>
          <a:prstGeom prst="rect">
            <a:avLst/>
          </a:prstGeom>
          <a:noFill/>
        </p:spPr>
        <p:txBody>
          <a:bodyPr wrap="square" rtlCol="0">
            <a:spAutoFit/>
          </a:bodyPr>
          <a:lstStyle/>
          <a:p>
            <a:pPr algn="ctr"/>
            <a:r>
              <a:rPr lang="en-US" sz="2000" b="1" dirty="0">
                <a:solidFill>
                  <a:schemeClr val="tx1">
                    <a:alpha val="50072"/>
                  </a:schemeClr>
                </a:solidFill>
              </a:rPr>
              <a:t>Artificial Intelligence</a:t>
            </a:r>
          </a:p>
        </p:txBody>
      </p:sp>
      <p:sp>
        <p:nvSpPr>
          <p:cNvPr id="34" name="TextBox 33">
            <a:extLst>
              <a:ext uri="{FF2B5EF4-FFF2-40B4-BE49-F238E27FC236}">
                <a16:creationId xmlns:a16="http://schemas.microsoft.com/office/drawing/2014/main" id="{1E5356A4-E5C2-63C7-D612-B4DB4C05D4B6}"/>
              </a:ext>
            </a:extLst>
          </p:cNvPr>
          <p:cNvSpPr txBox="1"/>
          <p:nvPr/>
        </p:nvSpPr>
        <p:spPr>
          <a:xfrm>
            <a:off x="7751055" y="2563350"/>
            <a:ext cx="2129217" cy="707886"/>
          </a:xfrm>
          <a:prstGeom prst="rect">
            <a:avLst/>
          </a:prstGeom>
          <a:noFill/>
        </p:spPr>
        <p:txBody>
          <a:bodyPr wrap="square" rtlCol="0">
            <a:spAutoFit/>
          </a:bodyPr>
          <a:lstStyle/>
          <a:p>
            <a:pPr algn="ctr"/>
            <a:r>
              <a:rPr lang="en-US" sz="2000" b="1" dirty="0"/>
              <a:t>Machine</a:t>
            </a:r>
          </a:p>
          <a:p>
            <a:pPr algn="ctr"/>
            <a:r>
              <a:rPr lang="en-US" sz="2000" b="1" dirty="0"/>
              <a:t>Learning</a:t>
            </a:r>
          </a:p>
        </p:txBody>
      </p:sp>
      <p:sp>
        <p:nvSpPr>
          <p:cNvPr id="35" name="TextBox 34">
            <a:extLst>
              <a:ext uri="{FF2B5EF4-FFF2-40B4-BE49-F238E27FC236}">
                <a16:creationId xmlns:a16="http://schemas.microsoft.com/office/drawing/2014/main" id="{2DEA5796-C02E-BD18-C3BA-002175B8D875}"/>
              </a:ext>
            </a:extLst>
          </p:cNvPr>
          <p:cNvSpPr txBox="1"/>
          <p:nvPr/>
        </p:nvSpPr>
        <p:spPr>
          <a:xfrm>
            <a:off x="7756801" y="4439381"/>
            <a:ext cx="2129217" cy="707886"/>
          </a:xfrm>
          <a:prstGeom prst="rect">
            <a:avLst/>
          </a:prstGeom>
          <a:noFill/>
        </p:spPr>
        <p:txBody>
          <a:bodyPr wrap="square" rtlCol="0">
            <a:spAutoFit/>
          </a:bodyPr>
          <a:lstStyle/>
          <a:p>
            <a:pPr algn="ctr"/>
            <a:r>
              <a:rPr lang="en-US" sz="2000" b="1" dirty="0">
                <a:solidFill>
                  <a:schemeClr val="tx1">
                    <a:alpha val="50242"/>
                  </a:schemeClr>
                </a:solidFill>
              </a:rPr>
              <a:t>Deep</a:t>
            </a:r>
          </a:p>
          <a:p>
            <a:pPr algn="ctr"/>
            <a:r>
              <a:rPr lang="en-US" sz="2000" b="1" dirty="0">
                <a:solidFill>
                  <a:schemeClr val="tx1">
                    <a:alpha val="50242"/>
                  </a:schemeClr>
                </a:solidFill>
              </a:rPr>
              <a:t>Learning</a:t>
            </a:r>
          </a:p>
        </p:txBody>
      </p:sp>
      <p:sp>
        <p:nvSpPr>
          <p:cNvPr id="36" name="TextBox 35">
            <a:extLst>
              <a:ext uri="{FF2B5EF4-FFF2-40B4-BE49-F238E27FC236}">
                <a16:creationId xmlns:a16="http://schemas.microsoft.com/office/drawing/2014/main" id="{A8E14ED8-62B2-4F83-C651-A6A8CB567A41}"/>
              </a:ext>
            </a:extLst>
          </p:cNvPr>
          <p:cNvSpPr txBox="1"/>
          <p:nvPr/>
        </p:nvSpPr>
        <p:spPr>
          <a:xfrm>
            <a:off x="7081282" y="2003004"/>
            <a:ext cx="1025665" cy="307777"/>
          </a:xfrm>
          <a:prstGeom prst="rect">
            <a:avLst/>
          </a:prstGeom>
          <a:noFill/>
        </p:spPr>
        <p:txBody>
          <a:bodyPr wrap="none" rtlCol="0">
            <a:spAutoFit/>
          </a:bodyPr>
          <a:lstStyle/>
          <a:p>
            <a:r>
              <a:rPr lang="en-US" sz="1400" dirty="0">
                <a:solidFill>
                  <a:schemeClr val="tx1">
                    <a:alpha val="49797"/>
                  </a:schemeClr>
                </a:solidFill>
              </a:rPr>
              <a:t>Symbolic AI</a:t>
            </a:r>
          </a:p>
        </p:txBody>
      </p:sp>
      <p:sp>
        <p:nvSpPr>
          <p:cNvPr id="37" name="TextBox 36">
            <a:extLst>
              <a:ext uri="{FF2B5EF4-FFF2-40B4-BE49-F238E27FC236}">
                <a16:creationId xmlns:a16="http://schemas.microsoft.com/office/drawing/2014/main" id="{53267355-7EAA-E8C9-708A-4ACA0F671E29}"/>
              </a:ext>
            </a:extLst>
          </p:cNvPr>
          <p:cNvSpPr txBox="1"/>
          <p:nvPr/>
        </p:nvSpPr>
        <p:spPr>
          <a:xfrm>
            <a:off x="9221284" y="2003004"/>
            <a:ext cx="1329467" cy="307777"/>
          </a:xfrm>
          <a:prstGeom prst="rect">
            <a:avLst/>
          </a:prstGeom>
          <a:noFill/>
        </p:spPr>
        <p:txBody>
          <a:bodyPr wrap="none" rtlCol="0">
            <a:spAutoFit/>
          </a:bodyPr>
          <a:lstStyle/>
          <a:p>
            <a:pPr algn="ctr"/>
            <a:r>
              <a:rPr lang="en-US" sz="1400" dirty="0">
                <a:solidFill>
                  <a:schemeClr val="tx1">
                    <a:alpha val="49797"/>
                  </a:schemeClr>
                </a:solidFill>
              </a:rPr>
              <a:t>Expert Systems</a:t>
            </a:r>
          </a:p>
        </p:txBody>
      </p:sp>
      <p:sp>
        <p:nvSpPr>
          <p:cNvPr id="38" name="TextBox 37">
            <a:extLst>
              <a:ext uri="{FF2B5EF4-FFF2-40B4-BE49-F238E27FC236}">
                <a16:creationId xmlns:a16="http://schemas.microsoft.com/office/drawing/2014/main" id="{05809687-2CB2-90D5-35CB-4DAA3C51EB80}"/>
              </a:ext>
            </a:extLst>
          </p:cNvPr>
          <p:cNvSpPr txBox="1"/>
          <p:nvPr/>
        </p:nvSpPr>
        <p:spPr>
          <a:xfrm>
            <a:off x="6556433" y="3397304"/>
            <a:ext cx="1025665" cy="523220"/>
          </a:xfrm>
          <a:prstGeom prst="rect">
            <a:avLst/>
          </a:prstGeom>
          <a:noFill/>
        </p:spPr>
        <p:txBody>
          <a:bodyPr wrap="none" rtlCol="0">
            <a:spAutoFit/>
          </a:bodyPr>
          <a:lstStyle/>
          <a:p>
            <a:pPr algn="ctr"/>
            <a:r>
              <a:rPr lang="en-US" sz="1400" dirty="0">
                <a:solidFill>
                  <a:schemeClr val="tx1">
                    <a:alpha val="49797"/>
                  </a:schemeClr>
                </a:solidFill>
              </a:rPr>
              <a:t>Neuro </a:t>
            </a:r>
          </a:p>
          <a:p>
            <a:pPr algn="ctr"/>
            <a:r>
              <a:rPr lang="en-US" sz="1400" dirty="0">
                <a:solidFill>
                  <a:schemeClr val="tx1">
                    <a:alpha val="49797"/>
                  </a:schemeClr>
                </a:solidFill>
              </a:rPr>
              <a:t>Symbolic AI</a:t>
            </a:r>
          </a:p>
        </p:txBody>
      </p:sp>
      <p:sp>
        <p:nvSpPr>
          <p:cNvPr id="39" name="TextBox 38">
            <a:extLst>
              <a:ext uri="{FF2B5EF4-FFF2-40B4-BE49-F238E27FC236}">
                <a16:creationId xmlns:a16="http://schemas.microsoft.com/office/drawing/2014/main" id="{A6A53EB7-CB99-F29B-37F2-505959A01B3F}"/>
              </a:ext>
            </a:extLst>
          </p:cNvPr>
          <p:cNvSpPr txBox="1"/>
          <p:nvPr/>
        </p:nvSpPr>
        <p:spPr>
          <a:xfrm>
            <a:off x="10190239" y="2530674"/>
            <a:ext cx="994183" cy="307777"/>
          </a:xfrm>
          <a:prstGeom prst="rect">
            <a:avLst/>
          </a:prstGeom>
          <a:noFill/>
        </p:spPr>
        <p:txBody>
          <a:bodyPr wrap="none" rtlCol="0">
            <a:spAutoFit/>
          </a:bodyPr>
          <a:lstStyle/>
          <a:p>
            <a:pPr algn="ctr"/>
            <a:r>
              <a:rPr lang="en-US" sz="1400" dirty="0">
                <a:solidFill>
                  <a:schemeClr val="tx1">
                    <a:alpha val="50000"/>
                  </a:schemeClr>
                </a:solidFill>
              </a:rPr>
              <a:t>Fuzzy Logic</a:t>
            </a:r>
          </a:p>
        </p:txBody>
      </p:sp>
      <p:sp>
        <p:nvSpPr>
          <p:cNvPr id="6" name="TextBox 5">
            <a:extLst>
              <a:ext uri="{FF2B5EF4-FFF2-40B4-BE49-F238E27FC236}">
                <a16:creationId xmlns:a16="http://schemas.microsoft.com/office/drawing/2014/main" id="{B6A23E30-5D60-5565-BD72-182F881B1960}"/>
              </a:ext>
            </a:extLst>
          </p:cNvPr>
          <p:cNvSpPr txBox="1"/>
          <p:nvPr/>
        </p:nvSpPr>
        <p:spPr>
          <a:xfrm>
            <a:off x="7180961" y="4365645"/>
            <a:ext cx="1027910" cy="523220"/>
          </a:xfrm>
          <a:prstGeom prst="rect">
            <a:avLst/>
          </a:prstGeom>
          <a:noFill/>
        </p:spPr>
        <p:txBody>
          <a:bodyPr wrap="none" rtlCol="0">
            <a:spAutoFit/>
          </a:bodyPr>
          <a:lstStyle/>
          <a:p>
            <a:pPr algn="ctr"/>
            <a:r>
              <a:rPr lang="en-US" sz="1400" dirty="0"/>
              <a:t>Supervised </a:t>
            </a:r>
          </a:p>
          <a:p>
            <a:pPr algn="ctr"/>
            <a:r>
              <a:rPr lang="en-US" sz="1400" dirty="0"/>
              <a:t>learning</a:t>
            </a:r>
          </a:p>
        </p:txBody>
      </p:sp>
      <p:sp>
        <p:nvSpPr>
          <p:cNvPr id="40" name="TextBox 39">
            <a:extLst>
              <a:ext uri="{FF2B5EF4-FFF2-40B4-BE49-F238E27FC236}">
                <a16:creationId xmlns:a16="http://schemas.microsoft.com/office/drawing/2014/main" id="{93C1DEEB-E352-3A63-4B3C-70AC799CB747}"/>
              </a:ext>
            </a:extLst>
          </p:cNvPr>
          <p:cNvSpPr txBox="1"/>
          <p:nvPr/>
        </p:nvSpPr>
        <p:spPr>
          <a:xfrm>
            <a:off x="8208871" y="3403702"/>
            <a:ext cx="1226682" cy="523220"/>
          </a:xfrm>
          <a:prstGeom prst="rect">
            <a:avLst/>
          </a:prstGeom>
          <a:noFill/>
        </p:spPr>
        <p:txBody>
          <a:bodyPr wrap="none" rtlCol="0">
            <a:spAutoFit/>
          </a:bodyPr>
          <a:lstStyle/>
          <a:p>
            <a:pPr algn="ctr"/>
            <a:r>
              <a:rPr lang="en-US" sz="1400" dirty="0"/>
              <a:t>Unsupervised </a:t>
            </a:r>
          </a:p>
          <a:p>
            <a:pPr algn="ctr"/>
            <a:r>
              <a:rPr lang="en-US" sz="1400" dirty="0"/>
              <a:t>learning</a:t>
            </a:r>
          </a:p>
        </p:txBody>
      </p:sp>
      <p:sp>
        <p:nvSpPr>
          <p:cNvPr id="41" name="TextBox 40">
            <a:extLst>
              <a:ext uri="{FF2B5EF4-FFF2-40B4-BE49-F238E27FC236}">
                <a16:creationId xmlns:a16="http://schemas.microsoft.com/office/drawing/2014/main" id="{50B5882E-69A5-7DCE-EA03-C88E5C9E3E80}"/>
              </a:ext>
            </a:extLst>
          </p:cNvPr>
          <p:cNvSpPr txBox="1"/>
          <p:nvPr/>
        </p:nvSpPr>
        <p:spPr>
          <a:xfrm>
            <a:off x="9410257" y="3597167"/>
            <a:ext cx="1300934" cy="523220"/>
          </a:xfrm>
          <a:prstGeom prst="rect">
            <a:avLst/>
          </a:prstGeom>
          <a:noFill/>
        </p:spPr>
        <p:txBody>
          <a:bodyPr wrap="none" rtlCol="0">
            <a:spAutoFit/>
          </a:bodyPr>
          <a:lstStyle/>
          <a:p>
            <a:pPr algn="ctr"/>
            <a:r>
              <a:rPr lang="en-US" sz="1400" dirty="0"/>
              <a:t>Reinforcement </a:t>
            </a:r>
          </a:p>
          <a:p>
            <a:pPr algn="ctr"/>
            <a:r>
              <a:rPr lang="en-US" sz="1400" dirty="0"/>
              <a:t>learning</a:t>
            </a:r>
          </a:p>
        </p:txBody>
      </p:sp>
      <p:sp>
        <p:nvSpPr>
          <p:cNvPr id="42" name="Slide Number Placeholder 1">
            <a:extLst>
              <a:ext uri="{FF2B5EF4-FFF2-40B4-BE49-F238E27FC236}">
                <a16:creationId xmlns:a16="http://schemas.microsoft.com/office/drawing/2014/main" id="{2DEC64C1-D5FA-5061-806E-02E748C0C6EA}"/>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6</a:t>
            </a:r>
          </a:p>
        </p:txBody>
      </p:sp>
      <p:sp>
        <p:nvSpPr>
          <p:cNvPr id="23" name="TextBox 22">
            <a:extLst>
              <a:ext uri="{FF2B5EF4-FFF2-40B4-BE49-F238E27FC236}">
                <a16:creationId xmlns:a16="http://schemas.microsoft.com/office/drawing/2014/main" id="{557EDE1E-290B-DD85-E797-233D29BDD5ED}"/>
              </a:ext>
            </a:extLst>
          </p:cNvPr>
          <p:cNvSpPr txBox="1"/>
          <p:nvPr/>
        </p:nvSpPr>
        <p:spPr>
          <a:xfrm>
            <a:off x="0" y="44299"/>
            <a:ext cx="6638099" cy="400110"/>
          </a:xfrm>
          <a:prstGeom prst="rect">
            <a:avLst/>
          </a:prstGeom>
          <a:noFill/>
        </p:spPr>
        <p:txBody>
          <a:bodyPr wrap="none" rtlCol="0">
            <a:spAutoFit/>
          </a:bodyPr>
          <a:lstStyle/>
          <a:p>
            <a:r>
              <a:rPr lang="en-US" sz="2000" b="1" dirty="0"/>
              <a:t>Artificial Intelligence, Machine Learning and Deep Learning</a:t>
            </a:r>
          </a:p>
        </p:txBody>
      </p:sp>
    </p:spTree>
    <p:extLst>
      <p:ext uri="{BB962C8B-B14F-4D97-AF65-F5344CB8AC3E}">
        <p14:creationId xmlns:p14="http://schemas.microsoft.com/office/powerpoint/2010/main" val="726184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C27DF5-8E6C-86EF-547F-8F06C08C7132}"/>
              </a:ext>
            </a:extLst>
          </p:cNvPr>
          <p:cNvSpPr txBox="1"/>
          <p:nvPr/>
        </p:nvSpPr>
        <p:spPr>
          <a:xfrm>
            <a:off x="0" y="29121"/>
            <a:ext cx="4485523" cy="400110"/>
          </a:xfrm>
          <a:prstGeom prst="rect">
            <a:avLst/>
          </a:prstGeom>
          <a:noFill/>
        </p:spPr>
        <p:txBody>
          <a:bodyPr wrap="none" rtlCol="0">
            <a:spAutoFit/>
          </a:bodyPr>
          <a:lstStyle/>
          <a:p>
            <a:r>
              <a:rPr lang="en-US" sz="2000" b="1" dirty="0"/>
              <a:t>AI, Machine Learning and Deep Learning</a:t>
            </a:r>
          </a:p>
        </p:txBody>
      </p:sp>
      <p:sp>
        <p:nvSpPr>
          <p:cNvPr id="3" name="TextBox 2">
            <a:extLst>
              <a:ext uri="{FF2B5EF4-FFF2-40B4-BE49-F238E27FC236}">
                <a16:creationId xmlns:a16="http://schemas.microsoft.com/office/drawing/2014/main" id="{BCF08213-648D-44E1-CC4A-2586B08AF523}"/>
              </a:ext>
            </a:extLst>
          </p:cNvPr>
          <p:cNvSpPr txBox="1"/>
          <p:nvPr/>
        </p:nvSpPr>
        <p:spPr>
          <a:xfrm>
            <a:off x="1765003" y="541476"/>
            <a:ext cx="2797662" cy="369332"/>
          </a:xfrm>
          <a:prstGeom prst="rect">
            <a:avLst/>
          </a:prstGeom>
          <a:noFill/>
        </p:spPr>
        <p:txBody>
          <a:bodyPr wrap="square" rtlCol="0">
            <a:spAutoFit/>
          </a:bodyPr>
          <a:lstStyle/>
          <a:p>
            <a:pPr algn="ctr"/>
            <a:r>
              <a:rPr lang="en-US" b="1" dirty="0"/>
              <a:t>Unsupervised Learning  </a:t>
            </a:r>
          </a:p>
        </p:txBody>
      </p:sp>
      <p:pic>
        <p:nvPicPr>
          <p:cNvPr id="1034" name="Picture 10" descr="Understanding Latent Space in Machine Learning | by Ekin Tiu | Towards Data  Science">
            <a:extLst>
              <a:ext uri="{FF2B5EF4-FFF2-40B4-BE49-F238E27FC236}">
                <a16:creationId xmlns:a16="http://schemas.microsoft.com/office/drawing/2014/main" id="{F8C95B31-B3F0-FEAA-E2B7-A1FDD312E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05" y="1663786"/>
            <a:ext cx="5940051" cy="3430159"/>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1">
            <a:extLst>
              <a:ext uri="{FF2B5EF4-FFF2-40B4-BE49-F238E27FC236}">
                <a16:creationId xmlns:a16="http://schemas.microsoft.com/office/drawing/2014/main" id="{DE0C70BF-C39A-3056-6EFE-FE6D206801AA}"/>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7</a:t>
            </a:r>
          </a:p>
        </p:txBody>
      </p:sp>
      <p:sp>
        <p:nvSpPr>
          <p:cNvPr id="25" name="Oval 24">
            <a:extLst>
              <a:ext uri="{FF2B5EF4-FFF2-40B4-BE49-F238E27FC236}">
                <a16:creationId xmlns:a16="http://schemas.microsoft.com/office/drawing/2014/main" id="{6FA07E61-61D0-C13C-BF11-397F4F838F5D}"/>
              </a:ext>
            </a:extLst>
          </p:cNvPr>
          <p:cNvSpPr/>
          <p:nvPr/>
        </p:nvSpPr>
        <p:spPr>
          <a:xfrm>
            <a:off x="6308546" y="914400"/>
            <a:ext cx="5029200" cy="5029200"/>
          </a:xfrm>
          <a:prstGeom prst="ellipse">
            <a:avLst/>
          </a:prstGeom>
          <a:solidFill>
            <a:schemeClr val="accent1">
              <a:lumMod val="20000"/>
              <a:lumOff val="80000"/>
              <a:alpha val="50124"/>
            </a:schemeClr>
          </a:solidFill>
          <a:ln>
            <a:solidFill>
              <a:schemeClr val="tx1">
                <a:alpha val="50367"/>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F2D67DB-C4B9-8659-1DDE-764CBE47EC83}"/>
              </a:ext>
            </a:extLst>
          </p:cNvPr>
          <p:cNvSpPr/>
          <p:nvPr/>
        </p:nvSpPr>
        <p:spPr>
          <a:xfrm>
            <a:off x="6992611" y="2286000"/>
            <a:ext cx="3657600" cy="365760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32" name="Oval 31">
            <a:extLst>
              <a:ext uri="{FF2B5EF4-FFF2-40B4-BE49-F238E27FC236}">
                <a16:creationId xmlns:a16="http://schemas.microsoft.com/office/drawing/2014/main" id="{26CCC5F4-9E4D-7856-AE56-8E3FB65BA3D6}"/>
              </a:ext>
            </a:extLst>
          </p:cNvPr>
          <p:cNvSpPr/>
          <p:nvPr/>
        </p:nvSpPr>
        <p:spPr>
          <a:xfrm>
            <a:off x="7678411" y="3650324"/>
            <a:ext cx="2286000" cy="2286000"/>
          </a:xfrm>
          <a:prstGeom prst="ellipse">
            <a:avLst/>
          </a:prstGeom>
          <a:solidFill>
            <a:schemeClr val="accent2">
              <a:lumMod val="20000"/>
              <a:lumOff val="80000"/>
              <a:alpha val="49757"/>
            </a:schemeClr>
          </a:solidFill>
          <a:ln>
            <a:solidFill>
              <a:schemeClr val="tx1">
                <a:alpha val="5004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33" name="TextBox 32">
            <a:extLst>
              <a:ext uri="{FF2B5EF4-FFF2-40B4-BE49-F238E27FC236}">
                <a16:creationId xmlns:a16="http://schemas.microsoft.com/office/drawing/2014/main" id="{8EBD0675-E871-0D16-5AC1-1E9231D730B0}"/>
              </a:ext>
            </a:extLst>
          </p:cNvPr>
          <p:cNvSpPr txBox="1"/>
          <p:nvPr/>
        </p:nvSpPr>
        <p:spPr>
          <a:xfrm>
            <a:off x="7756802" y="1246257"/>
            <a:ext cx="2129217" cy="707886"/>
          </a:xfrm>
          <a:prstGeom prst="rect">
            <a:avLst/>
          </a:prstGeom>
          <a:noFill/>
        </p:spPr>
        <p:txBody>
          <a:bodyPr wrap="square" rtlCol="0">
            <a:spAutoFit/>
          </a:bodyPr>
          <a:lstStyle/>
          <a:p>
            <a:pPr algn="ctr"/>
            <a:r>
              <a:rPr lang="en-US" sz="2000" b="1" dirty="0">
                <a:solidFill>
                  <a:schemeClr val="tx1">
                    <a:alpha val="50072"/>
                  </a:schemeClr>
                </a:solidFill>
              </a:rPr>
              <a:t>Artificial Intelligence</a:t>
            </a:r>
          </a:p>
        </p:txBody>
      </p:sp>
      <p:sp>
        <p:nvSpPr>
          <p:cNvPr id="34" name="TextBox 33">
            <a:extLst>
              <a:ext uri="{FF2B5EF4-FFF2-40B4-BE49-F238E27FC236}">
                <a16:creationId xmlns:a16="http://schemas.microsoft.com/office/drawing/2014/main" id="{1E5356A4-E5C2-63C7-D612-B4DB4C05D4B6}"/>
              </a:ext>
            </a:extLst>
          </p:cNvPr>
          <p:cNvSpPr txBox="1"/>
          <p:nvPr/>
        </p:nvSpPr>
        <p:spPr>
          <a:xfrm>
            <a:off x="7751055" y="2563350"/>
            <a:ext cx="2129217" cy="707886"/>
          </a:xfrm>
          <a:prstGeom prst="rect">
            <a:avLst/>
          </a:prstGeom>
          <a:noFill/>
        </p:spPr>
        <p:txBody>
          <a:bodyPr wrap="square" rtlCol="0">
            <a:spAutoFit/>
          </a:bodyPr>
          <a:lstStyle/>
          <a:p>
            <a:pPr algn="ctr"/>
            <a:r>
              <a:rPr lang="en-US" sz="2000" b="1" dirty="0"/>
              <a:t>Machine</a:t>
            </a:r>
          </a:p>
          <a:p>
            <a:pPr algn="ctr"/>
            <a:r>
              <a:rPr lang="en-US" sz="2000" b="1" dirty="0"/>
              <a:t>Learning</a:t>
            </a:r>
          </a:p>
        </p:txBody>
      </p:sp>
      <p:sp>
        <p:nvSpPr>
          <p:cNvPr id="35" name="TextBox 34">
            <a:extLst>
              <a:ext uri="{FF2B5EF4-FFF2-40B4-BE49-F238E27FC236}">
                <a16:creationId xmlns:a16="http://schemas.microsoft.com/office/drawing/2014/main" id="{2DEA5796-C02E-BD18-C3BA-002175B8D875}"/>
              </a:ext>
            </a:extLst>
          </p:cNvPr>
          <p:cNvSpPr txBox="1"/>
          <p:nvPr/>
        </p:nvSpPr>
        <p:spPr>
          <a:xfrm>
            <a:off x="7756801" y="4439381"/>
            <a:ext cx="2129217" cy="707886"/>
          </a:xfrm>
          <a:prstGeom prst="rect">
            <a:avLst/>
          </a:prstGeom>
          <a:noFill/>
        </p:spPr>
        <p:txBody>
          <a:bodyPr wrap="square" rtlCol="0">
            <a:spAutoFit/>
          </a:bodyPr>
          <a:lstStyle/>
          <a:p>
            <a:pPr algn="ctr"/>
            <a:r>
              <a:rPr lang="en-US" sz="2000" b="1" dirty="0">
                <a:solidFill>
                  <a:schemeClr val="tx1">
                    <a:alpha val="50242"/>
                  </a:schemeClr>
                </a:solidFill>
              </a:rPr>
              <a:t>Deep</a:t>
            </a:r>
          </a:p>
          <a:p>
            <a:pPr algn="ctr"/>
            <a:r>
              <a:rPr lang="en-US" sz="2000" b="1" dirty="0">
                <a:solidFill>
                  <a:schemeClr val="tx1">
                    <a:alpha val="50242"/>
                  </a:schemeClr>
                </a:solidFill>
              </a:rPr>
              <a:t>Learning</a:t>
            </a:r>
          </a:p>
        </p:txBody>
      </p:sp>
      <p:sp>
        <p:nvSpPr>
          <p:cNvPr id="36" name="TextBox 35">
            <a:extLst>
              <a:ext uri="{FF2B5EF4-FFF2-40B4-BE49-F238E27FC236}">
                <a16:creationId xmlns:a16="http://schemas.microsoft.com/office/drawing/2014/main" id="{A8E14ED8-62B2-4F83-C651-A6A8CB567A41}"/>
              </a:ext>
            </a:extLst>
          </p:cNvPr>
          <p:cNvSpPr txBox="1"/>
          <p:nvPr/>
        </p:nvSpPr>
        <p:spPr>
          <a:xfrm>
            <a:off x="7081282" y="2003004"/>
            <a:ext cx="1025665" cy="307777"/>
          </a:xfrm>
          <a:prstGeom prst="rect">
            <a:avLst/>
          </a:prstGeom>
          <a:noFill/>
        </p:spPr>
        <p:txBody>
          <a:bodyPr wrap="none" rtlCol="0">
            <a:spAutoFit/>
          </a:bodyPr>
          <a:lstStyle/>
          <a:p>
            <a:r>
              <a:rPr lang="en-US" sz="1400" dirty="0">
                <a:solidFill>
                  <a:schemeClr val="tx1">
                    <a:alpha val="49797"/>
                  </a:schemeClr>
                </a:solidFill>
              </a:rPr>
              <a:t>Symbolic AI</a:t>
            </a:r>
          </a:p>
        </p:txBody>
      </p:sp>
      <p:sp>
        <p:nvSpPr>
          <p:cNvPr id="37" name="TextBox 36">
            <a:extLst>
              <a:ext uri="{FF2B5EF4-FFF2-40B4-BE49-F238E27FC236}">
                <a16:creationId xmlns:a16="http://schemas.microsoft.com/office/drawing/2014/main" id="{53267355-7EAA-E8C9-708A-4ACA0F671E29}"/>
              </a:ext>
            </a:extLst>
          </p:cNvPr>
          <p:cNvSpPr txBox="1"/>
          <p:nvPr/>
        </p:nvSpPr>
        <p:spPr>
          <a:xfrm>
            <a:off x="9221284" y="2003004"/>
            <a:ext cx="1329467" cy="307777"/>
          </a:xfrm>
          <a:prstGeom prst="rect">
            <a:avLst/>
          </a:prstGeom>
          <a:noFill/>
        </p:spPr>
        <p:txBody>
          <a:bodyPr wrap="none" rtlCol="0">
            <a:spAutoFit/>
          </a:bodyPr>
          <a:lstStyle/>
          <a:p>
            <a:pPr algn="ctr"/>
            <a:r>
              <a:rPr lang="en-US" sz="1400" dirty="0">
                <a:solidFill>
                  <a:schemeClr val="tx1">
                    <a:alpha val="49797"/>
                  </a:schemeClr>
                </a:solidFill>
              </a:rPr>
              <a:t>Expert Systems</a:t>
            </a:r>
          </a:p>
        </p:txBody>
      </p:sp>
      <p:sp>
        <p:nvSpPr>
          <p:cNvPr id="38" name="TextBox 37">
            <a:extLst>
              <a:ext uri="{FF2B5EF4-FFF2-40B4-BE49-F238E27FC236}">
                <a16:creationId xmlns:a16="http://schemas.microsoft.com/office/drawing/2014/main" id="{05809687-2CB2-90D5-35CB-4DAA3C51EB80}"/>
              </a:ext>
            </a:extLst>
          </p:cNvPr>
          <p:cNvSpPr txBox="1"/>
          <p:nvPr/>
        </p:nvSpPr>
        <p:spPr>
          <a:xfrm>
            <a:off x="6556433" y="3397304"/>
            <a:ext cx="1025665" cy="523220"/>
          </a:xfrm>
          <a:prstGeom prst="rect">
            <a:avLst/>
          </a:prstGeom>
          <a:noFill/>
        </p:spPr>
        <p:txBody>
          <a:bodyPr wrap="none" rtlCol="0">
            <a:spAutoFit/>
          </a:bodyPr>
          <a:lstStyle/>
          <a:p>
            <a:pPr algn="ctr"/>
            <a:r>
              <a:rPr lang="en-US" sz="1400" dirty="0">
                <a:solidFill>
                  <a:schemeClr val="tx1">
                    <a:alpha val="49797"/>
                  </a:schemeClr>
                </a:solidFill>
              </a:rPr>
              <a:t>Neuro </a:t>
            </a:r>
          </a:p>
          <a:p>
            <a:pPr algn="ctr"/>
            <a:r>
              <a:rPr lang="en-US" sz="1400" dirty="0">
                <a:solidFill>
                  <a:schemeClr val="tx1">
                    <a:alpha val="49797"/>
                  </a:schemeClr>
                </a:solidFill>
              </a:rPr>
              <a:t>Symbolic AI</a:t>
            </a:r>
          </a:p>
        </p:txBody>
      </p:sp>
      <p:sp>
        <p:nvSpPr>
          <p:cNvPr id="39" name="TextBox 38">
            <a:extLst>
              <a:ext uri="{FF2B5EF4-FFF2-40B4-BE49-F238E27FC236}">
                <a16:creationId xmlns:a16="http://schemas.microsoft.com/office/drawing/2014/main" id="{A6A53EB7-CB99-F29B-37F2-505959A01B3F}"/>
              </a:ext>
            </a:extLst>
          </p:cNvPr>
          <p:cNvSpPr txBox="1"/>
          <p:nvPr/>
        </p:nvSpPr>
        <p:spPr>
          <a:xfrm>
            <a:off x="10190239" y="2530674"/>
            <a:ext cx="994183" cy="307777"/>
          </a:xfrm>
          <a:prstGeom prst="rect">
            <a:avLst/>
          </a:prstGeom>
          <a:noFill/>
        </p:spPr>
        <p:txBody>
          <a:bodyPr wrap="none" rtlCol="0">
            <a:spAutoFit/>
          </a:bodyPr>
          <a:lstStyle/>
          <a:p>
            <a:pPr algn="ctr"/>
            <a:r>
              <a:rPr lang="en-US" sz="1400" dirty="0">
                <a:solidFill>
                  <a:schemeClr val="tx1">
                    <a:alpha val="50000"/>
                  </a:schemeClr>
                </a:solidFill>
              </a:rPr>
              <a:t>Fuzzy Logic</a:t>
            </a:r>
          </a:p>
        </p:txBody>
      </p:sp>
      <p:sp>
        <p:nvSpPr>
          <p:cNvPr id="6" name="TextBox 5">
            <a:extLst>
              <a:ext uri="{FF2B5EF4-FFF2-40B4-BE49-F238E27FC236}">
                <a16:creationId xmlns:a16="http://schemas.microsoft.com/office/drawing/2014/main" id="{B6A23E30-5D60-5565-BD72-182F881B1960}"/>
              </a:ext>
            </a:extLst>
          </p:cNvPr>
          <p:cNvSpPr txBox="1"/>
          <p:nvPr/>
        </p:nvSpPr>
        <p:spPr>
          <a:xfrm>
            <a:off x="7180961" y="4365645"/>
            <a:ext cx="1027910" cy="523220"/>
          </a:xfrm>
          <a:prstGeom prst="rect">
            <a:avLst/>
          </a:prstGeom>
          <a:noFill/>
        </p:spPr>
        <p:txBody>
          <a:bodyPr wrap="none" rtlCol="0">
            <a:spAutoFit/>
          </a:bodyPr>
          <a:lstStyle/>
          <a:p>
            <a:pPr algn="ctr"/>
            <a:r>
              <a:rPr lang="en-US" sz="1400" dirty="0"/>
              <a:t>Supervised </a:t>
            </a:r>
          </a:p>
          <a:p>
            <a:pPr algn="ctr"/>
            <a:r>
              <a:rPr lang="en-US" sz="1400" dirty="0"/>
              <a:t>learning</a:t>
            </a:r>
          </a:p>
        </p:txBody>
      </p:sp>
      <p:sp>
        <p:nvSpPr>
          <p:cNvPr id="40" name="TextBox 39">
            <a:extLst>
              <a:ext uri="{FF2B5EF4-FFF2-40B4-BE49-F238E27FC236}">
                <a16:creationId xmlns:a16="http://schemas.microsoft.com/office/drawing/2014/main" id="{93C1DEEB-E352-3A63-4B3C-70AC799CB747}"/>
              </a:ext>
            </a:extLst>
          </p:cNvPr>
          <p:cNvSpPr txBox="1"/>
          <p:nvPr/>
        </p:nvSpPr>
        <p:spPr>
          <a:xfrm>
            <a:off x="8208871" y="3403702"/>
            <a:ext cx="1226682" cy="523220"/>
          </a:xfrm>
          <a:prstGeom prst="rect">
            <a:avLst/>
          </a:prstGeom>
          <a:noFill/>
        </p:spPr>
        <p:txBody>
          <a:bodyPr wrap="none" rtlCol="0">
            <a:spAutoFit/>
          </a:bodyPr>
          <a:lstStyle/>
          <a:p>
            <a:pPr algn="ctr"/>
            <a:r>
              <a:rPr lang="en-US" sz="1400" dirty="0"/>
              <a:t>Unsupervised </a:t>
            </a:r>
          </a:p>
          <a:p>
            <a:pPr algn="ctr"/>
            <a:r>
              <a:rPr lang="en-US" sz="1400" dirty="0"/>
              <a:t>learning</a:t>
            </a:r>
          </a:p>
        </p:txBody>
      </p:sp>
      <p:sp>
        <p:nvSpPr>
          <p:cNvPr id="41" name="TextBox 40">
            <a:extLst>
              <a:ext uri="{FF2B5EF4-FFF2-40B4-BE49-F238E27FC236}">
                <a16:creationId xmlns:a16="http://schemas.microsoft.com/office/drawing/2014/main" id="{50B5882E-69A5-7DCE-EA03-C88E5C9E3E80}"/>
              </a:ext>
            </a:extLst>
          </p:cNvPr>
          <p:cNvSpPr txBox="1"/>
          <p:nvPr/>
        </p:nvSpPr>
        <p:spPr>
          <a:xfrm>
            <a:off x="9410257" y="3597167"/>
            <a:ext cx="1300934" cy="523220"/>
          </a:xfrm>
          <a:prstGeom prst="rect">
            <a:avLst/>
          </a:prstGeom>
          <a:noFill/>
        </p:spPr>
        <p:txBody>
          <a:bodyPr wrap="none" rtlCol="0">
            <a:spAutoFit/>
          </a:bodyPr>
          <a:lstStyle/>
          <a:p>
            <a:pPr algn="ctr"/>
            <a:r>
              <a:rPr lang="en-US" sz="1400" dirty="0"/>
              <a:t>Reinforcement </a:t>
            </a:r>
          </a:p>
          <a:p>
            <a:pPr algn="ctr"/>
            <a:r>
              <a:rPr lang="en-US" sz="1400" dirty="0"/>
              <a:t>learning</a:t>
            </a:r>
          </a:p>
        </p:txBody>
      </p:sp>
    </p:spTree>
    <p:extLst>
      <p:ext uri="{BB962C8B-B14F-4D97-AF65-F5344CB8AC3E}">
        <p14:creationId xmlns:p14="http://schemas.microsoft.com/office/powerpoint/2010/main" val="3331285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C27DF5-8E6C-86EF-547F-8F06C08C7132}"/>
              </a:ext>
            </a:extLst>
          </p:cNvPr>
          <p:cNvSpPr txBox="1"/>
          <p:nvPr/>
        </p:nvSpPr>
        <p:spPr>
          <a:xfrm>
            <a:off x="0" y="29121"/>
            <a:ext cx="4485523" cy="400110"/>
          </a:xfrm>
          <a:prstGeom prst="rect">
            <a:avLst/>
          </a:prstGeom>
          <a:noFill/>
        </p:spPr>
        <p:txBody>
          <a:bodyPr wrap="none" rtlCol="0">
            <a:spAutoFit/>
          </a:bodyPr>
          <a:lstStyle/>
          <a:p>
            <a:r>
              <a:rPr lang="en-US" sz="2000" b="1" dirty="0"/>
              <a:t>AI, Machine Learning and Deep Learning</a:t>
            </a:r>
          </a:p>
        </p:txBody>
      </p:sp>
      <p:sp>
        <p:nvSpPr>
          <p:cNvPr id="14" name="TextBox 13">
            <a:extLst>
              <a:ext uri="{FF2B5EF4-FFF2-40B4-BE49-F238E27FC236}">
                <a16:creationId xmlns:a16="http://schemas.microsoft.com/office/drawing/2014/main" id="{6572957B-8333-EA12-EFF4-7B221CE8C809}"/>
              </a:ext>
            </a:extLst>
          </p:cNvPr>
          <p:cNvSpPr txBox="1"/>
          <p:nvPr/>
        </p:nvSpPr>
        <p:spPr>
          <a:xfrm>
            <a:off x="-38930" y="6535888"/>
            <a:ext cx="12192000" cy="276999"/>
          </a:xfrm>
          <a:prstGeom prst="rect">
            <a:avLst/>
          </a:prstGeom>
          <a:noFill/>
        </p:spPr>
        <p:txBody>
          <a:bodyPr wrap="square">
            <a:spAutoFit/>
          </a:bodyPr>
          <a:lstStyle/>
          <a:p>
            <a:r>
              <a:rPr lang="en-US" sz="1200" dirty="0"/>
              <a:t>[1] </a:t>
            </a:r>
            <a:r>
              <a:rPr lang="en-US" sz="1200" dirty="0" err="1">
                <a:effectLst/>
              </a:rPr>
              <a:t>Géron</a:t>
            </a:r>
            <a:r>
              <a:rPr lang="en-US" sz="1200" dirty="0">
                <a:effectLst/>
              </a:rPr>
              <a:t>, A. Hands-On Machine Learning with Scikit-Learn, </a:t>
            </a:r>
            <a:r>
              <a:rPr lang="en-US" sz="1200" dirty="0" err="1">
                <a:effectLst/>
              </a:rPr>
              <a:t>Keras</a:t>
            </a:r>
            <a:r>
              <a:rPr lang="en-US" sz="1200" dirty="0">
                <a:effectLst/>
              </a:rPr>
              <a:t>, and TensorFlow. 1150.</a:t>
            </a:r>
          </a:p>
        </p:txBody>
      </p:sp>
      <p:sp>
        <p:nvSpPr>
          <p:cNvPr id="3" name="TextBox 2">
            <a:extLst>
              <a:ext uri="{FF2B5EF4-FFF2-40B4-BE49-F238E27FC236}">
                <a16:creationId xmlns:a16="http://schemas.microsoft.com/office/drawing/2014/main" id="{BCF08213-648D-44E1-CC4A-2586B08AF523}"/>
              </a:ext>
            </a:extLst>
          </p:cNvPr>
          <p:cNvSpPr txBox="1"/>
          <p:nvPr/>
        </p:nvSpPr>
        <p:spPr>
          <a:xfrm>
            <a:off x="1765003" y="541476"/>
            <a:ext cx="2797662" cy="369332"/>
          </a:xfrm>
          <a:prstGeom prst="rect">
            <a:avLst/>
          </a:prstGeom>
          <a:noFill/>
        </p:spPr>
        <p:txBody>
          <a:bodyPr wrap="square" rtlCol="0">
            <a:spAutoFit/>
          </a:bodyPr>
          <a:lstStyle/>
          <a:p>
            <a:pPr algn="ctr"/>
            <a:r>
              <a:rPr lang="en-US" b="1" dirty="0"/>
              <a:t>Reinforcement Learning  </a:t>
            </a:r>
          </a:p>
        </p:txBody>
      </p:sp>
      <p:pic>
        <p:nvPicPr>
          <p:cNvPr id="17" name="Picture 16">
            <a:extLst>
              <a:ext uri="{FF2B5EF4-FFF2-40B4-BE49-F238E27FC236}">
                <a16:creationId xmlns:a16="http://schemas.microsoft.com/office/drawing/2014/main" id="{8638430A-4A9F-633B-204E-283558446F95}"/>
              </a:ext>
            </a:extLst>
          </p:cNvPr>
          <p:cNvPicPr>
            <a:picLocks noChangeAspect="1"/>
          </p:cNvPicPr>
          <p:nvPr/>
        </p:nvPicPr>
        <p:blipFill>
          <a:blip r:embed="rId3"/>
          <a:stretch>
            <a:fillRect/>
          </a:stretch>
        </p:blipFill>
        <p:spPr>
          <a:xfrm>
            <a:off x="471364" y="1173403"/>
            <a:ext cx="5494939" cy="4953842"/>
          </a:xfrm>
          <a:prstGeom prst="rect">
            <a:avLst/>
          </a:prstGeom>
        </p:spPr>
      </p:pic>
      <p:sp>
        <p:nvSpPr>
          <p:cNvPr id="28" name="Slide Number Placeholder 1">
            <a:extLst>
              <a:ext uri="{FF2B5EF4-FFF2-40B4-BE49-F238E27FC236}">
                <a16:creationId xmlns:a16="http://schemas.microsoft.com/office/drawing/2014/main" id="{DE0C70BF-C39A-3056-6EFE-FE6D206801AA}"/>
              </a:ext>
            </a:extLst>
          </p:cNvPr>
          <p:cNvSpPr>
            <a:spLocks noGrp="1"/>
          </p:cNvSpPr>
          <p:nvPr>
            <p:ph type="sldNum" sz="quarter" idx="12"/>
          </p:nvPr>
        </p:nvSpPr>
        <p:spPr>
          <a:xfrm>
            <a:off x="9404577" y="6471270"/>
            <a:ext cx="2743200" cy="365125"/>
          </a:xfrm>
        </p:spPr>
        <p:txBody>
          <a:bodyPr/>
          <a:lstStyle/>
          <a:p>
            <a:r>
              <a:rPr lang="en-US" sz="1800" b="1" dirty="0">
                <a:solidFill>
                  <a:schemeClr val="tx1"/>
                </a:solidFill>
              </a:rPr>
              <a:t>8</a:t>
            </a:r>
          </a:p>
        </p:txBody>
      </p:sp>
      <p:sp>
        <p:nvSpPr>
          <p:cNvPr id="25" name="Oval 24">
            <a:extLst>
              <a:ext uri="{FF2B5EF4-FFF2-40B4-BE49-F238E27FC236}">
                <a16:creationId xmlns:a16="http://schemas.microsoft.com/office/drawing/2014/main" id="{6FA07E61-61D0-C13C-BF11-397F4F838F5D}"/>
              </a:ext>
            </a:extLst>
          </p:cNvPr>
          <p:cNvSpPr/>
          <p:nvPr/>
        </p:nvSpPr>
        <p:spPr>
          <a:xfrm>
            <a:off x="6308546" y="914400"/>
            <a:ext cx="5029200" cy="5029200"/>
          </a:xfrm>
          <a:prstGeom prst="ellipse">
            <a:avLst/>
          </a:prstGeom>
          <a:solidFill>
            <a:schemeClr val="accent1">
              <a:lumMod val="20000"/>
              <a:lumOff val="80000"/>
              <a:alpha val="50124"/>
            </a:schemeClr>
          </a:solidFill>
          <a:ln>
            <a:solidFill>
              <a:schemeClr val="tx1">
                <a:alpha val="50367"/>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F2D67DB-C4B9-8659-1DDE-764CBE47EC83}"/>
              </a:ext>
            </a:extLst>
          </p:cNvPr>
          <p:cNvSpPr/>
          <p:nvPr/>
        </p:nvSpPr>
        <p:spPr>
          <a:xfrm>
            <a:off x="6992611" y="2286000"/>
            <a:ext cx="3657600" cy="365760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32" name="Oval 31">
            <a:extLst>
              <a:ext uri="{FF2B5EF4-FFF2-40B4-BE49-F238E27FC236}">
                <a16:creationId xmlns:a16="http://schemas.microsoft.com/office/drawing/2014/main" id="{26CCC5F4-9E4D-7856-AE56-8E3FB65BA3D6}"/>
              </a:ext>
            </a:extLst>
          </p:cNvPr>
          <p:cNvSpPr/>
          <p:nvPr/>
        </p:nvSpPr>
        <p:spPr>
          <a:xfrm>
            <a:off x="7678411" y="3650324"/>
            <a:ext cx="2286000" cy="2286000"/>
          </a:xfrm>
          <a:prstGeom prst="ellipse">
            <a:avLst/>
          </a:prstGeom>
          <a:solidFill>
            <a:schemeClr val="accent2">
              <a:lumMod val="20000"/>
              <a:lumOff val="80000"/>
              <a:alpha val="49757"/>
            </a:schemeClr>
          </a:solidFill>
          <a:ln>
            <a:solidFill>
              <a:schemeClr val="tx1">
                <a:alpha val="5004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alpha val="20000"/>
                </a:schemeClr>
              </a:solidFill>
            </a:endParaRPr>
          </a:p>
        </p:txBody>
      </p:sp>
      <p:sp>
        <p:nvSpPr>
          <p:cNvPr id="33" name="TextBox 32">
            <a:extLst>
              <a:ext uri="{FF2B5EF4-FFF2-40B4-BE49-F238E27FC236}">
                <a16:creationId xmlns:a16="http://schemas.microsoft.com/office/drawing/2014/main" id="{8EBD0675-E871-0D16-5AC1-1E9231D730B0}"/>
              </a:ext>
            </a:extLst>
          </p:cNvPr>
          <p:cNvSpPr txBox="1"/>
          <p:nvPr/>
        </p:nvSpPr>
        <p:spPr>
          <a:xfrm>
            <a:off x="7756802" y="1246257"/>
            <a:ext cx="2129217" cy="707886"/>
          </a:xfrm>
          <a:prstGeom prst="rect">
            <a:avLst/>
          </a:prstGeom>
          <a:noFill/>
        </p:spPr>
        <p:txBody>
          <a:bodyPr wrap="square" rtlCol="0">
            <a:spAutoFit/>
          </a:bodyPr>
          <a:lstStyle/>
          <a:p>
            <a:pPr algn="ctr"/>
            <a:r>
              <a:rPr lang="en-US" sz="2000" b="1" dirty="0">
                <a:solidFill>
                  <a:schemeClr val="tx1">
                    <a:alpha val="50072"/>
                  </a:schemeClr>
                </a:solidFill>
              </a:rPr>
              <a:t>Artificial Intelligence</a:t>
            </a:r>
          </a:p>
        </p:txBody>
      </p:sp>
      <p:sp>
        <p:nvSpPr>
          <p:cNvPr id="34" name="TextBox 33">
            <a:extLst>
              <a:ext uri="{FF2B5EF4-FFF2-40B4-BE49-F238E27FC236}">
                <a16:creationId xmlns:a16="http://schemas.microsoft.com/office/drawing/2014/main" id="{1E5356A4-E5C2-63C7-D612-B4DB4C05D4B6}"/>
              </a:ext>
            </a:extLst>
          </p:cNvPr>
          <p:cNvSpPr txBox="1"/>
          <p:nvPr/>
        </p:nvSpPr>
        <p:spPr>
          <a:xfrm>
            <a:off x="7751055" y="2563350"/>
            <a:ext cx="2129217" cy="707886"/>
          </a:xfrm>
          <a:prstGeom prst="rect">
            <a:avLst/>
          </a:prstGeom>
          <a:noFill/>
        </p:spPr>
        <p:txBody>
          <a:bodyPr wrap="square" rtlCol="0">
            <a:spAutoFit/>
          </a:bodyPr>
          <a:lstStyle/>
          <a:p>
            <a:pPr algn="ctr"/>
            <a:r>
              <a:rPr lang="en-US" sz="2000" b="1" dirty="0"/>
              <a:t>Machine</a:t>
            </a:r>
          </a:p>
          <a:p>
            <a:pPr algn="ctr"/>
            <a:r>
              <a:rPr lang="en-US" sz="2000" b="1" dirty="0"/>
              <a:t>Learning</a:t>
            </a:r>
          </a:p>
        </p:txBody>
      </p:sp>
      <p:sp>
        <p:nvSpPr>
          <p:cNvPr id="35" name="TextBox 34">
            <a:extLst>
              <a:ext uri="{FF2B5EF4-FFF2-40B4-BE49-F238E27FC236}">
                <a16:creationId xmlns:a16="http://schemas.microsoft.com/office/drawing/2014/main" id="{2DEA5796-C02E-BD18-C3BA-002175B8D875}"/>
              </a:ext>
            </a:extLst>
          </p:cNvPr>
          <p:cNvSpPr txBox="1"/>
          <p:nvPr/>
        </p:nvSpPr>
        <p:spPr>
          <a:xfrm>
            <a:off x="7756801" y="4439381"/>
            <a:ext cx="2129217" cy="707886"/>
          </a:xfrm>
          <a:prstGeom prst="rect">
            <a:avLst/>
          </a:prstGeom>
          <a:noFill/>
        </p:spPr>
        <p:txBody>
          <a:bodyPr wrap="square" rtlCol="0">
            <a:spAutoFit/>
          </a:bodyPr>
          <a:lstStyle/>
          <a:p>
            <a:pPr algn="ctr"/>
            <a:r>
              <a:rPr lang="en-US" sz="2000" b="1" dirty="0">
                <a:solidFill>
                  <a:schemeClr val="tx1">
                    <a:alpha val="50242"/>
                  </a:schemeClr>
                </a:solidFill>
              </a:rPr>
              <a:t>Deep</a:t>
            </a:r>
          </a:p>
          <a:p>
            <a:pPr algn="ctr"/>
            <a:r>
              <a:rPr lang="en-US" sz="2000" b="1" dirty="0">
                <a:solidFill>
                  <a:schemeClr val="tx1">
                    <a:alpha val="50242"/>
                  </a:schemeClr>
                </a:solidFill>
              </a:rPr>
              <a:t>Learning</a:t>
            </a:r>
          </a:p>
        </p:txBody>
      </p:sp>
      <p:sp>
        <p:nvSpPr>
          <p:cNvPr id="36" name="TextBox 35">
            <a:extLst>
              <a:ext uri="{FF2B5EF4-FFF2-40B4-BE49-F238E27FC236}">
                <a16:creationId xmlns:a16="http://schemas.microsoft.com/office/drawing/2014/main" id="{A8E14ED8-62B2-4F83-C651-A6A8CB567A41}"/>
              </a:ext>
            </a:extLst>
          </p:cNvPr>
          <p:cNvSpPr txBox="1"/>
          <p:nvPr/>
        </p:nvSpPr>
        <p:spPr>
          <a:xfrm>
            <a:off x="7081282" y="2003004"/>
            <a:ext cx="1025665" cy="307777"/>
          </a:xfrm>
          <a:prstGeom prst="rect">
            <a:avLst/>
          </a:prstGeom>
          <a:noFill/>
        </p:spPr>
        <p:txBody>
          <a:bodyPr wrap="none" rtlCol="0">
            <a:spAutoFit/>
          </a:bodyPr>
          <a:lstStyle/>
          <a:p>
            <a:r>
              <a:rPr lang="en-US" sz="1400" dirty="0">
                <a:solidFill>
                  <a:schemeClr val="tx1">
                    <a:alpha val="49797"/>
                  </a:schemeClr>
                </a:solidFill>
              </a:rPr>
              <a:t>Symbolic AI</a:t>
            </a:r>
          </a:p>
        </p:txBody>
      </p:sp>
      <p:sp>
        <p:nvSpPr>
          <p:cNvPr id="37" name="TextBox 36">
            <a:extLst>
              <a:ext uri="{FF2B5EF4-FFF2-40B4-BE49-F238E27FC236}">
                <a16:creationId xmlns:a16="http://schemas.microsoft.com/office/drawing/2014/main" id="{53267355-7EAA-E8C9-708A-4ACA0F671E29}"/>
              </a:ext>
            </a:extLst>
          </p:cNvPr>
          <p:cNvSpPr txBox="1"/>
          <p:nvPr/>
        </p:nvSpPr>
        <p:spPr>
          <a:xfrm>
            <a:off x="9221284" y="2003004"/>
            <a:ext cx="1329467" cy="307777"/>
          </a:xfrm>
          <a:prstGeom prst="rect">
            <a:avLst/>
          </a:prstGeom>
          <a:noFill/>
        </p:spPr>
        <p:txBody>
          <a:bodyPr wrap="none" rtlCol="0">
            <a:spAutoFit/>
          </a:bodyPr>
          <a:lstStyle/>
          <a:p>
            <a:pPr algn="ctr"/>
            <a:r>
              <a:rPr lang="en-US" sz="1400" dirty="0">
                <a:solidFill>
                  <a:schemeClr val="tx1">
                    <a:alpha val="49797"/>
                  </a:schemeClr>
                </a:solidFill>
              </a:rPr>
              <a:t>Expert Systems</a:t>
            </a:r>
          </a:p>
        </p:txBody>
      </p:sp>
      <p:sp>
        <p:nvSpPr>
          <p:cNvPr id="38" name="TextBox 37">
            <a:extLst>
              <a:ext uri="{FF2B5EF4-FFF2-40B4-BE49-F238E27FC236}">
                <a16:creationId xmlns:a16="http://schemas.microsoft.com/office/drawing/2014/main" id="{05809687-2CB2-90D5-35CB-4DAA3C51EB80}"/>
              </a:ext>
            </a:extLst>
          </p:cNvPr>
          <p:cNvSpPr txBox="1"/>
          <p:nvPr/>
        </p:nvSpPr>
        <p:spPr>
          <a:xfrm>
            <a:off x="6556433" y="3397304"/>
            <a:ext cx="1025665" cy="523220"/>
          </a:xfrm>
          <a:prstGeom prst="rect">
            <a:avLst/>
          </a:prstGeom>
          <a:noFill/>
        </p:spPr>
        <p:txBody>
          <a:bodyPr wrap="none" rtlCol="0">
            <a:spAutoFit/>
          </a:bodyPr>
          <a:lstStyle/>
          <a:p>
            <a:pPr algn="ctr"/>
            <a:r>
              <a:rPr lang="en-US" sz="1400" dirty="0">
                <a:solidFill>
                  <a:schemeClr val="tx1">
                    <a:alpha val="49797"/>
                  </a:schemeClr>
                </a:solidFill>
              </a:rPr>
              <a:t>Neuro </a:t>
            </a:r>
          </a:p>
          <a:p>
            <a:pPr algn="ctr"/>
            <a:r>
              <a:rPr lang="en-US" sz="1400" dirty="0">
                <a:solidFill>
                  <a:schemeClr val="tx1">
                    <a:alpha val="49797"/>
                  </a:schemeClr>
                </a:solidFill>
              </a:rPr>
              <a:t>Symbolic AI</a:t>
            </a:r>
          </a:p>
        </p:txBody>
      </p:sp>
      <p:sp>
        <p:nvSpPr>
          <p:cNvPr id="39" name="TextBox 38">
            <a:extLst>
              <a:ext uri="{FF2B5EF4-FFF2-40B4-BE49-F238E27FC236}">
                <a16:creationId xmlns:a16="http://schemas.microsoft.com/office/drawing/2014/main" id="{A6A53EB7-CB99-F29B-37F2-505959A01B3F}"/>
              </a:ext>
            </a:extLst>
          </p:cNvPr>
          <p:cNvSpPr txBox="1"/>
          <p:nvPr/>
        </p:nvSpPr>
        <p:spPr>
          <a:xfrm>
            <a:off x="10190239" y="2530674"/>
            <a:ext cx="994183" cy="307777"/>
          </a:xfrm>
          <a:prstGeom prst="rect">
            <a:avLst/>
          </a:prstGeom>
          <a:noFill/>
        </p:spPr>
        <p:txBody>
          <a:bodyPr wrap="none" rtlCol="0">
            <a:spAutoFit/>
          </a:bodyPr>
          <a:lstStyle/>
          <a:p>
            <a:pPr algn="ctr"/>
            <a:r>
              <a:rPr lang="en-US" sz="1400" dirty="0">
                <a:solidFill>
                  <a:schemeClr val="tx1">
                    <a:alpha val="50000"/>
                  </a:schemeClr>
                </a:solidFill>
              </a:rPr>
              <a:t>Fuzzy Logic</a:t>
            </a:r>
          </a:p>
        </p:txBody>
      </p:sp>
      <p:sp>
        <p:nvSpPr>
          <p:cNvPr id="6" name="TextBox 5">
            <a:extLst>
              <a:ext uri="{FF2B5EF4-FFF2-40B4-BE49-F238E27FC236}">
                <a16:creationId xmlns:a16="http://schemas.microsoft.com/office/drawing/2014/main" id="{B6A23E30-5D60-5565-BD72-182F881B1960}"/>
              </a:ext>
            </a:extLst>
          </p:cNvPr>
          <p:cNvSpPr txBox="1"/>
          <p:nvPr/>
        </p:nvSpPr>
        <p:spPr>
          <a:xfrm>
            <a:off x="7180961" y="4365645"/>
            <a:ext cx="1027910" cy="523220"/>
          </a:xfrm>
          <a:prstGeom prst="rect">
            <a:avLst/>
          </a:prstGeom>
          <a:noFill/>
        </p:spPr>
        <p:txBody>
          <a:bodyPr wrap="none" rtlCol="0">
            <a:spAutoFit/>
          </a:bodyPr>
          <a:lstStyle/>
          <a:p>
            <a:pPr algn="ctr"/>
            <a:r>
              <a:rPr lang="en-US" sz="1400" dirty="0"/>
              <a:t>Supervised </a:t>
            </a:r>
          </a:p>
          <a:p>
            <a:pPr algn="ctr"/>
            <a:r>
              <a:rPr lang="en-US" sz="1400" dirty="0"/>
              <a:t>learning</a:t>
            </a:r>
          </a:p>
        </p:txBody>
      </p:sp>
      <p:sp>
        <p:nvSpPr>
          <p:cNvPr id="40" name="TextBox 39">
            <a:extLst>
              <a:ext uri="{FF2B5EF4-FFF2-40B4-BE49-F238E27FC236}">
                <a16:creationId xmlns:a16="http://schemas.microsoft.com/office/drawing/2014/main" id="{93C1DEEB-E352-3A63-4B3C-70AC799CB747}"/>
              </a:ext>
            </a:extLst>
          </p:cNvPr>
          <p:cNvSpPr txBox="1"/>
          <p:nvPr/>
        </p:nvSpPr>
        <p:spPr>
          <a:xfrm>
            <a:off x="8208871" y="3403702"/>
            <a:ext cx="1226682" cy="523220"/>
          </a:xfrm>
          <a:prstGeom prst="rect">
            <a:avLst/>
          </a:prstGeom>
          <a:noFill/>
        </p:spPr>
        <p:txBody>
          <a:bodyPr wrap="none" rtlCol="0">
            <a:spAutoFit/>
          </a:bodyPr>
          <a:lstStyle/>
          <a:p>
            <a:pPr algn="ctr"/>
            <a:r>
              <a:rPr lang="en-US" sz="1400" dirty="0"/>
              <a:t>Unsupervised </a:t>
            </a:r>
          </a:p>
          <a:p>
            <a:pPr algn="ctr"/>
            <a:r>
              <a:rPr lang="en-US" sz="1400" dirty="0"/>
              <a:t>learning</a:t>
            </a:r>
          </a:p>
        </p:txBody>
      </p:sp>
      <p:sp>
        <p:nvSpPr>
          <p:cNvPr id="41" name="TextBox 40">
            <a:extLst>
              <a:ext uri="{FF2B5EF4-FFF2-40B4-BE49-F238E27FC236}">
                <a16:creationId xmlns:a16="http://schemas.microsoft.com/office/drawing/2014/main" id="{50B5882E-69A5-7DCE-EA03-C88E5C9E3E80}"/>
              </a:ext>
            </a:extLst>
          </p:cNvPr>
          <p:cNvSpPr txBox="1"/>
          <p:nvPr/>
        </p:nvSpPr>
        <p:spPr>
          <a:xfrm>
            <a:off x="9410257" y="3597167"/>
            <a:ext cx="1300934" cy="523220"/>
          </a:xfrm>
          <a:prstGeom prst="rect">
            <a:avLst/>
          </a:prstGeom>
          <a:noFill/>
        </p:spPr>
        <p:txBody>
          <a:bodyPr wrap="none" rtlCol="0">
            <a:spAutoFit/>
          </a:bodyPr>
          <a:lstStyle/>
          <a:p>
            <a:pPr algn="ctr"/>
            <a:r>
              <a:rPr lang="en-US" sz="1400" dirty="0"/>
              <a:t>Reinforcement </a:t>
            </a:r>
          </a:p>
          <a:p>
            <a:pPr algn="ctr"/>
            <a:r>
              <a:rPr lang="en-US" sz="1400" dirty="0"/>
              <a:t>learning</a:t>
            </a:r>
          </a:p>
        </p:txBody>
      </p:sp>
    </p:spTree>
    <p:extLst>
      <p:ext uri="{BB962C8B-B14F-4D97-AF65-F5344CB8AC3E}">
        <p14:creationId xmlns:p14="http://schemas.microsoft.com/office/powerpoint/2010/main" val="901776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3704</TotalTime>
  <Words>4241</Words>
  <Application>Microsoft Macintosh PowerPoint</Application>
  <PresentationFormat>Widescreen</PresentationFormat>
  <Paragraphs>489</Paragraphs>
  <Slides>22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Introduction to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Nikhil Thota</dc:creator>
  <cp:lastModifiedBy>Nikhil Thota</cp:lastModifiedBy>
  <cp:revision>58</cp:revision>
  <dcterms:created xsi:type="dcterms:W3CDTF">2022-11-26T14:58:45Z</dcterms:created>
  <dcterms:modified xsi:type="dcterms:W3CDTF">2023-04-14T19:19:48Z</dcterms:modified>
</cp:coreProperties>
</file>